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8.jpg" ContentType="image/pn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310" r:id="rId3"/>
    <p:sldId id="311" r:id="rId4"/>
    <p:sldId id="326" r:id="rId5"/>
    <p:sldId id="260" r:id="rId6"/>
    <p:sldId id="268" r:id="rId7"/>
    <p:sldId id="261" r:id="rId8"/>
    <p:sldId id="267" r:id="rId9"/>
    <p:sldId id="294" r:id="rId10"/>
    <p:sldId id="266" r:id="rId11"/>
    <p:sldId id="324" r:id="rId12"/>
    <p:sldId id="283" r:id="rId13"/>
    <p:sldId id="327" r:id="rId14"/>
    <p:sldId id="328" r:id="rId15"/>
    <p:sldId id="329" r:id="rId16"/>
    <p:sldId id="330" r:id="rId17"/>
    <p:sldId id="331" r:id="rId18"/>
    <p:sldId id="332" r:id="rId19"/>
    <p:sldId id="319" r:id="rId20"/>
    <p:sldId id="338" r:id="rId21"/>
    <p:sldId id="333" r:id="rId22"/>
    <p:sldId id="334" r:id="rId23"/>
    <p:sldId id="335" r:id="rId24"/>
    <p:sldId id="336" r:id="rId25"/>
    <p:sldId id="284" r:id="rId26"/>
    <p:sldId id="301" r:id="rId27"/>
    <p:sldId id="337" r:id="rId28"/>
    <p:sldId id="32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ichelle Hege" initials="MH [7]" lastIdx="1" clrIdx="6"/>
  <p:cmAuthor id="1" name="Michelle Hege" initials="MH" lastIdx="1" clrIdx="0"/>
  <p:cmAuthor id="2" name="Michelle Hege" initials="MH [2]" lastIdx="1" clrIdx="1"/>
  <p:cmAuthor id="3" name="Michelle Hege" initials="MH [3]" lastIdx="1" clrIdx="2"/>
  <p:cmAuthor id="4" name="Michelle Hege" initials="MH [4]" lastIdx="1" clrIdx="3"/>
  <p:cmAuthor id="5" name="Michelle Hege" initials="MH [5]" lastIdx="1" clrIdx="4"/>
  <p:cmAuthor id="6" name="Michelle Hege" initials="MH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540"/>
    <p:restoredTop sz="82056"/>
  </p:normalViewPr>
  <p:slideViewPr>
    <p:cSldViewPr snapToGrid="0" snapToObjects="1">
      <p:cViewPr varScale="1">
        <p:scale>
          <a:sx n="172" d="100"/>
          <a:sy n="172" d="100"/>
        </p:scale>
        <p:origin x="3192" y="208"/>
      </p:cViewPr>
      <p:guideLst>
        <p:guide orient="horz" pos="2160"/>
        <p:guide pos="381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B7A8A0-C486-C446-B36B-6EBE36BBD885}" type="datetimeFigureOut">
              <a:rPr lang="en-US" smtClean="0"/>
              <a:t>6/6/23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1CFFBF-563A-8849-9426-A51EF1D706BD}" type="slidenum">
              <a:rPr lang="en-US" smtClean="0"/>
              <a:t>‹#›</a:t>
            </a:fld>
            <a:endParaRPr lang="en-US"/>
          </a:p>
        </p:txBody>
      </p:sp>
    </p:spTree>
    <p:extLst>
      <p:ext uri="{BB962C8B-B14F-4D97-AF65-F5344CB8AC3E}">
        <p14:creationId xmlns:p14="http://schemas.microsoft.com/office/powerpoint/2010/main" val="992635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Welcome everyone</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1</a:t>
            </a:fld>
            <a:endParaRPr lang="en-US"/>
          </a:p>
        </p:txBody>
      </p:sp>
    </p:spTree>
    <p:extLst>
      <p:ext uri="{BB962C8B-B14F-4D97-AF65-F5344CB8AC3E}">
        <p14:creationId xmlns:p14="http://schemas.microsoft.com/office/powerpoint/2010/main" val="373221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a:t>Anyone who uses an opioid could become addicted.</a:t>
            </a:r>
          </a:p>
          <a:p>
            <a:pPr marL="171450" indent="-171450">
              <a:buFont typeface="Arial" charset="0"/>
              <a:buChar char="•"/>
            </a:pPr>
            <a:r>
              <a:rPr lang="en-US" dirty="0"/>
              <a:t>Misuse most often begins with a person using medication that wasn’t prescribed</a:t>
            </a:r>
            <a:r>
              <a:rPr lang="en-US" baseline="0" dirty="0"/>
              <a:t> for them</a:t>
            </a:r>
          </a:p>
          <a:p>
            <a:pPr marL="171450" lvl="0" indent="-171450">
              <a:buFont typeface="Arial" charset="0"/>
              <a:buChar char="•"/>
            </a:pPr>
            <a:r>
              <a:rPr lang="en-US" baseline="0" dirty="0"/>
              <a:t>Many people don’t realize that they could become addicted to opioids. That’s why its so important to only take them under a doctor’s supervision and for the shortest amount of time possible.</a:t>
            </a:r>
          </a:p>
          <a:p>
            <a:pPr marL="171450" lvl="0" indent="-171450">
              <a:buFont typeface="Arial" charset="0"/>
              <a:buChar char="•"/>
            </a:pPr>
            <a:r>
              <a:rPr lang="en-US" baseline="0" dirty="0"/>
              <a:t>We need to destigmatize the idea that opioid misuse only happens by a certain group of people. It can affect anyone.</a:t>
            </a:r>
          </a:p>
          <a:p>
            <a:pPr marL="171450" lvl="0" indent="-171450">
              <a:buFont typeface="Arial" charset="0"/>
              <a:buChar char="•"/>
            </a:pPr>
            <a:endParaRPr lang="en-US" baseline="0" dirty="0"/>
          </a:p>
          <a:p>
            <a:pPr marL="171450" lvl="0" indent="-171450">
              <a:buFont typeface="Arial" charset="0"/>
              <a:buChar char="•"/>
            </a:pPr>
            <a:r>
              <a:rPr lang="en-US" baseline="0" dirty="0"/>
              <a:t>Source: National Institute on Drug Abuse &amp; Substance Abuse and Mental Health Services Administration</a:t>
            </a:r>
          </a:p>
          <a:p>
            <a:pPr marL="628650" lvl="1" indent="-171450">
              <a:buFont typeface="Arial" charset="0"/>
              <a:buChar char="•"/>
            </a:pPr>
            <a:endParaRPr lang="en-US" baseline="0" dirty="0"/>
          </a:p>
          <a:p>
            <a:pPr marL="171450" lvl="0" indent="-171450">
              <a:buFont typeface="Arial" charset="0"/>
              <a:buChar char="•"/>
            </a:pPr>
            <a:endParaRPr lang="en-US" baseline="0" dirty="0"/>
          </a:p>
        </p:txBody>
      </p:sp>
      <p:sp>
        <p:nvSpPr>
          <p:cNvPr id="4" name="Slide Number Placeholder 3"/>
          <p:cNvSpPr>
            <a:spLocks noGrp="1"/>
          </p:cNvSpPr>
          <p:nvPr>
            <p:ph type="sldNum" sz="quarter" idx="10"/>
          </p:nvPr>
        </p:nvSpPr>
        <p:spPr/>
        <p:txBody>
          <a:bodyPr/>
          <a:lstStyle/>
          <a:p>
            <a:fld id="{691CFFBF-563A-8849-9426-A51EF1D706BD}" type="slidenum">
              <a:rPr lang="en-US" smtClean="0"/>
              <a:t>10</a:t>
            </a:fld>
            <a:endParaRPr lang="en-US"/>
          </a:p>
        </p:txBody>
      </p:sp>
    </p:spTree>
    <p:extLst>
      <p:ext uri="{BB962C8B-B14F-4D97-AF65-F5344CB8AC3E}">
        <p14:creationId xmlns:p14="http://schemas.microsoft.com/office/powerpoint/2010/main" val="308557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PRESENTERS: Choose from the following 7 slides. Depending on your audience, which slides do you want to include?</a:t>
            </a:r>
          </a:p>
          <a:p>
            <a:endParaRPr lang="en-US" dirty="0"/>
          </a:p>
          <a:p>
            <a:r>
              <a:rPr lang="en-US" dirty="0"/>
              <a:t>Talking points:</a:t>
            </a:r>
          </a:p>
          <a:p>
            <a:pPr marL="171450" indent="-171450">
              <a:buFont typeface="Arial" charset="0"/>
              <a:buChar char="•"/>
            </a:pPr>
            <a:r>
              <a:rPr lang="en-US" dirty="0"/>
              <a:t>What are the simple steps YOU can take?</a:t>
            </a:r>
          </a:p>
          <a:p>
            <a:pPr marL="171450" indent="-171450">
              <a:buFont typeface="Arial" charset="0"/>
              <a:buChar char="•"/>
            </a:pPr>
            <a:r>
              <a:rPr lang="en-US" dirty="0"/>
              <a:t>All of the following actions are doable. They’re achievable – and they will make a big difference.</a:t>
            </a:r>
          </a:p>
          <a:p>
            <a:pPr marL="171450" indent="-171450">
              <a:buFont typeface="Arial" charset="0"/>
              <a:buChar char="•"/>
            </a:pPr>
            <a:r>
              <a:rPr lang="en-US" dirty="0"/>
              <a:t>We all have a unique role to play in making a difference.</a:t>
            </a:r>
          </a:p>
        </p:txBody>
      </p:sp>
      <p:sp>
        <p:nvSpPr>
          <p:cNvPr id="4" name="Slide Number Placeholder 3"/>
          <p:cNvSpPr>
            <a:spLocks noGrp="1"/>
          </p:cNvSpPr>
          <p:nvPr>
            <p:ph type="sldNum" sz="quarter" idx="10"/>
          </p:nvPr>
        </p:nvSpPr>
        <p:spPr/>
        <p:txBody>
          <a:bodyPr/>
          <a:lstStyle/>
          <a:p>
            <a:fld id="{691CFFBF-563A-8849-9426-A51EF1D706BD}" type="slidenum">
              <a:rPr lang="en-US" smtClean="0"/>
              <a:t>11</a:t>
            </a:fld>
            <a:endParaRPr lang="en-US"/>
          </a:p>
        </p:txBody>
      </p:sp>
    </p:spTree>
    <p:extLst>
      <p:ext uri="{BB962C8B-B14F-4D97-AF65-F5344CB8AC3E}">
        <p14:creationId xmlns:p14="http://schemas.microsoft.com/office/powerpoint/2010/main" val="944461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 This slide</a:t>
            </a:r>
            <a:r>
              <a:rPr lang="en-US" baseline="0" dirty="0"/>
              <a:t> c</a:t>
            </a:r>
            <a:r>
              <a:rPr lang="en-US" dirty="0"/>
              <a:t>an be used for all audiences. Ideal for audiences who are likely to be prescribed</a:t>
            </a:r>
            <a:r>
              <a:rPr lang="en-US" baseline="0" dirty="0"/>
              <a:t> opioids or who manage acute/chronic pain.</a:t>
            </a:r>
          </a:p>
          <a:p>
            <a:pPr marL="171450" indent="-171450">
              <a:buFont typeface="Arial" charset="0"/>
              <a:buChar char="•"/>
            </a:pPr>
            <a:r>
              <a:rPr lang="en-US" baseline="0" dirty="0"/>
              <a:t>Young adults: wisdom teeth, sports injuries or whatever it is – there are other ways to manage pain. Talk to your doctor.</a:t>
            </a:r>
          </a:p>
          <a:p>
            <a:pPr marL="171450" indent="-171450">
              <a:buFont typeface="Arial" charset="0"/>
              <a:buChar char="•"/>
            </a:pPr>
            <a:r>
              <a:rPr lang="en-US" baseline="0" dirty="0"/>
              <a:t>Parents: there are other ways to treat your child’s pain. Talk to your child’s doctor (or dentist) about other ways to manage pain.</a:t>
            </a:r>
          </a:p>
          <a:p>
            <a:pPr marL="171450" indent="-171450">
              <a:buFont typeface="Arial" charset="0"/>
              <a:buChar char="•"/>
            </a:pPr>
            <a:r>
              <a:rPr lang="en-US" baseline="0" dirty="0"/>
              <a:t>Older adults: talk to your doctor about the best way(s) to manage your chronic or acute pain.</a:t>
            </a:r>
          </a:p>
          <a:p>
            <a:pPr marL="171450" indent="-171450">
              <a:buFont typeface="Arial" charset="0"/>
              <a:buChar char="•"/>
            </a:pPr>
            <a:endParaRPr lang="en-US" baseline="0" dirty="0"/>
          </a:p>
          <a:p>
            <a:pPr marL="171450" indent="-171450">
              <a:buFont typeface="Arial" charset="0"/>
              <a:buChar char="•"/>
            </a:pPr>
            <a:r>
              <a:rPr lang="en-US" baseline="0" dirty="0"/>
              <a:t>There are many good pain management alternatives to opioid that may work better and have fewer risks:</a:t>
            </a:r>
          </a:p>
          <a:p>
            <a:pPr marL="171450" indent="-171450">
              <a:buFont typeface="Arial" charset="0"/>
              <a:buChar char="•"/>
            </a:pPr>
            <a:r>
              <a:rPr lang="en-US" baseline="0" dirty="0"/>
              <a:t>Acetaminophen (Tylenol) or ibuprofen (Advil)</a:t>
            </a:r>
          </a:p>
          <a:p>
            <a:pPr marL="171450" indent="-171450">
              <a:buFont typeface="Arial" charset="0"/>
              <a:buChar char="•"/>
            </a:pPr>
            <a:r>
              <a:rPr lang="en-US" baseline="0" dirty="0"/>
              <a:t>Cognitive behavioral therapy</a:t>
            </a:r>
          </a:p>
          <a:p>
            <a:pPr marL="171450" indent="-171450">
              <a:buFont typeface="Arial" charset="0"/>
              <a:buChar char="•"/>
            </a:pPr>
            <a:r>
              <a:rPr lang="en-US" baseline="0" dirty="0"/>
              <a:t>Exercise therapy</a:t>
            </a:r>
          </a:p>
          <a:p>
            <a:pPr marL="171450" indent="-171450">
              <a:buFont typeface="Arial" charset="0"/>
              <a:buChar char="•"/>
            </a:pPr>
            <a:r>
              <a:rPr lang="en-US" baseline="0" dirty="0"/>
              <a:t>Medications for depression or for seizures</a:t>
            </a:r>
          </a:p>
          <a:p>
            <a:pPr marL="171450" indent="-171450">
              <a:buFont typeface="Arial" charset="0"/>
              <a:buChar char="•"/>
            </a:pPr>
            <a:r>
              <a:rPr lang="en-US" baseline="0" dirty="0"/>
              <a:t>More</a:t>
            </a:r>
          </a:p>
          <a:p>
            <a:pPr marL="171450" indent="-171450">
              <a:buFont typeface="Arial" charset="0"/>
              <a:buChar char="•"/>
            </a:pPr>
            <a:endParaRPr lang="en-US" baseline="0" dirty="0"/>
          </a:p>
          <a:p>
            <a:pPr marL="171450" indent="-171450">
              <a:buFont typeface="Arial" charset="0"/>
              <a:buChar char="•"/>
            </a:pPr>
            <a:r>
              <a:rPr lang="en-US" baseline="0" dirty="0"/>
              <a:t>(Source: CDC)</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12</a:t>
            </a:fld>
            <a:endParaRPr lang="en-US"/>
          </a:p>
        </p:txBody>
      </p:sp>
    </p:spTree>
    <p:extLst>
      <p:ext uri="{BB962C8B-B14F-4D97-AF65-F5344CB8AC3E}">
        <p14:creationId xmlns:p14="http://schemas.microsoft.com/office/powerpoint/2010/main" val="1701586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 This slide can be used for all audiences. Ideal for young</a:t>
            </a:r>
            <a:r>
              <a:rPr lang="en-US" baseline="0" dirty="0"/>
              <a:t> adults.</a:t>
            </a:r>
          </a:p>
          <a:p>
            <a:pPr marL="171450" indent="-171450">
              <a:buFont typeface="Arial" charset="0"/>
              <a:buChar char="•"/>
            </a:pPr>
            <a:r>
              <a:rPr lang="en-US" baseline="0" dirty="0"/>
              <a:t>Young adults: if you have prescriptions, don’t share them. Your doctor or dentist gave those medications to YOU to be taken under their supervision. They are intended only for YOU to take.</a:t>
            </a:r>
            <a:endParaRPr lang="en-US" dirty="0"/>
          </a:p>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13</a:t>
            </a:fld>
            <a:endParaRPr lang="en-US"/>
          </a:p>
        </p:txBody>
      </p:sp>
    </p:spTree>
    <p:extLst>
      <p:ext uri="{BB962C8B-B14F-4D97-AF65-F5344CB8AC3E}">
        <p14:creationId xmlns:p14="http://schemas.microsoft.com/office/powerpoint/2010/main" val="12393671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kern="1200" dirty="0">
                <a:solidFill>
                  <a:schemeClr val="tx1"/>
                </a:solidFill>
                <a:effectLst/>
                <a:latin typeface="+mn-lt"/>
                <a:ea typeface="+mn-ea"/>
                <a:cs typeface="+mn-cs"/>
              </a:rPr>
              <a:t>PRESENTER:</a:t>
            </a:r>
            <a:r>
              <a:rPr lang="en-US" sz="1200" kern="1200" baseline="0" dirty="0">
                <a:solidFill>
                  <a:schemeClr val="tx1"/>
                </a:solidFill>
                <a:effectLst/>
                <a:latin typeface="+mn-lt"/>
                <a:ea typeface="+mn-ea"/>
                <a:cs typeface="+mn-cs"/>
              </a:rPr>
              <a:t> This slide can be used for all audiences but specifically for young adults.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If someone offers, say no.</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If you are experiencing pain, seek advice from a health care provider about what is right for you.</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Opioids are highly addictive. Trying a friend’s medication can be deadly.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1CFFBF-563A-8849-9426-A51EF1D706BD}" type="slidenum">
              <a:rPr lang="en-US" smtClean="0"/>
              <a:t>14</a:t>
            </a:fld>
            <a:endParaRPr lang="en-US"/>
          </a:p>
        </p:txBody>
      </p:sp>
    </p:spTree>
    <p:extLst>
      <p:ext uri="{BB962C8B-B14F-4D97-AF65-F5344CB8AC3E}">
        <p14:creationId xmlns:p14="http://schemas.microsoft.com/office/powerpoint/2010/main" val="2064587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kern="1200" dirty="0">
                <a:solidFill>
                  <a:schemeClr val="tx1"/>
                </a:solidFill>
                <a:effectLst/>
                <a:latin typeface="+mn-lt"/>
                <a:ea typeface="+mn-ea"/>
                <a:cs typeface="+mn-cs"/>
              </a:rPr>
              <a:t>PRESENTER</a:t>
            </a:r>
            <a:r>
              <a:rPr lang="en-US" sz="1200" kern="1200" baseline="0" dirty="0">
                <a:solidFill>
                  <a:schemeClr val="tx1"/>
                </a:solidFill>
                <a:effectLst/>
                <a:latin typeface="+mn-lt"/>
                <a:ea typeface="+mn-ea"/>
                <a:cs typeface="+mn-cs"/>
              </a:rPr>
              <a:t>: this slide is for parents.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simple conversation can make a big difference. </a:t>
            </a:r>
            <a:r>
              <a:rPr lang="en-US" sz="1800" b="0" i="0" dirty="0">
                <a:solidFill>
                  <a:srgbClr val="000000"/>
                </a:solidFill>
                <a:effectLst/>
                <a:latin typeface="Georgia" panose="02040502050405020303" pitchFamily="18" charset="0"/>
              </a:rPr>
              <a:t>Young people in Washington say that their parents are one of the biggest influences on their decision to use or not use drugs.</a:t>
            </a:r>
            <a:r>
              <a:rPr lang="en-US" sz="1800" b="1" i="0" dirty="0">
                <a:solidFill>
                  <a:srgbClr val="000000"/>
                </a:solidFill>
                <a:effectLst/>
                <a:latin typeface="Georgia" panose="02040502050405020303" pitchFamily="18" charset="0"/>
              </a:rPr>
              <a:t> </a:t>
            </a:r>
            <a:endParaRPr lang="en-US" sz="1200" kern="1200" baseline="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Take what you learn today and share it with your children.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Educate about what an opioid is and why they’re so addictive.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Encourage your children not to take another person’s prescriptions.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kern="1200" baseline="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Source: 2021 Healthy Youth Survey</a:t>
            </a:r>
          </a:p>
        </p:txBody>
      </p:sp>
      <p:sp>
        <p:nvSpPr>
          <p:cNvPr id="4" name="Slide Number Placeholder 3"/>
          <p:cNvSpPr>
            <a:spLocks noGrp="1"/>
          </p:cNvSpPr>
          <p:nvPr>
            <p:ph type="sldNum" sz="quarter" idx="10"/>
          </p:nvPr>
        </p:nvSpPr>
        <p:spPr/>
        <p:txBody>
          <a:bodyPr/>
          <a:lstStyle/>
          <a:p>
            <a:fld id="{691CFFBF-563A-8849-9426-A51EF1D706BD}" type="slidenum">
              <a:rPr lang="en-US" smtClean="0"/>
              <a:t>15</a:t>
            </a:fld>
            <a:endParaRPr lang="en-US"/>
          </a:p>
        </p:txBody>
      </p:sp>
    </p:spTree>
    <p:extLst>
      <p:ext uri="{BB962C8B-B14F-4D97-AF65-F5344CB8AC3E}">
        <p14:creationId xmlns:p14="http://schemas.microsoft.com/office/powerpoint/2010/main" val="17674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kern="1200" dirty="0">
                <a:solidFill>
                  <a:schemeClr val="tx1"/>
                </a:solidFill>
                <a:effectLst/>
                <a:latin typeface="+mn-lt"/>
                <a:ea typeface="+mn-ea"/>
                <a:cs typeface="+mn-cs"/>
              </a:rPr>
              <a:t>PRESENTER:</a:t>
            </a:r>
            <a:r>
              <a:rPr lang="en-US" sz="1200" kern="1200" baseline="0" dirty="0">
                <a:solidFill>
                  <a:schemeClr val="tx1"/>
                </a:solidFill>
                <a:effectLst/>
                <a:latin typeface="+mn-lt"/>
                <a:ea typeface="+mn-ea"/>
                <a:cs typeface="+mn-cs"/>
              </a:rPr>
              <a:t> this slide is intended for parents and older adults.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0" dirty="0">
                <a:solidFill>
                  <a:srgbClr val="000000"/>
                </a:solidFill>
                <a:effectLst/>
                <a:latin typeface="Georgia" panose="02040502050405020303" pitchFamily="18" charset="0"/>
              </a:rPr>
              <a:t>Nearly half of people misusing pain relievers, including prescription opioids, get them from a friend or family member.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You can help prevent opioid misuse by always locking up your medications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You can lock them in a safe, or in any drawer or cupboard that locks.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Medication lock boxes and cupboard locks are readily available. [TALK ABOUT YOUR LOCAL RESOURCES]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kern="1200" baseline="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Source: Substance Abuses and Mental Health Services Administration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1CFFBF-563A-8849-9426-A51EF1D706BD}" type="slidenum">
              <a:rPr lang="en-US" smtClean="0"/>
              <a:t>16</a:t>
            </a:fld>
            <a:endParaRPr lang="en-US"/>
          </a:p>
        </p:txBody>
      </p:sp>
    </p:spTree>
    <p:extLst>
      <p:ext uri="{BB962C8B-B14F-4D97-AF65-F5344CB8AC3E}">
        <p14:creationId xmlns:p14="http://schemas.microsoft.com/office/powerpoint/2010/main" val="1406461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kern="1200" dirty="0">
                <a:solidFill>
                  <a:schemeClr val="tx1"/>
                </a:solidFill>
                <a:effectLst/>
                <a:latin typeface="+mn-lt"/>
                <a:ea typeface="+mn-ea"/>
                <a:cs typeface="+mn-cs"/>
              </a:rPr>
              <a:t>PRESENTER:</a:t>
            </a:r>
            <a:r>
              <a:rPr lang="en-US" sz="1200" kern="1200" baseline="0" dirty="0">
                <a:solidFill>
                  <a:schemeClr val="tx1"/>
                </a:solidFill>
                <a:effectLst/>
                <a:latin typeface="+mn-lt"/>
                <a:ea typeface="+mn-ea"/>
                <a:cs typeface="+mn-cs"/>
              </a:rPr>
              <a:t> this slide is intended for parents and older adults.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An important step you can take to prevent opioid misuse is to safely dispose of opioids once you are done with them.</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TALK ABOUT YOUR LOCAL DISPOSAL OPTIONS OR EVENTS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A resource for finding disposal sites:  </a:t>
            </a:r>
            <a:r>
              <a:rPr lang="en-US" sz="1200" kern="1200" baseline="0" dirty="0" err="1">
                <a:solidFill>
                  <a:schemeClr val="tx1"/>
                </a:solidFill>
                <a:effectLst/>
                <a:latin typeface="+mn-lt"/>
                <a:ea typeface="+mn-ea"/>
                <a:cs typeface="+mn-cs"/>
              </a:rPr>
              <a:t>MedTakeBackWashington.org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17</a:t>
            </a:fld>
            <a:endParaRPr lang="en-US"/>
          </a:p>
        </p:txBody>
      </p:sp>
    </p:spTree>
    <p:extLst>
      <p:ext uri="{BB962C8B-B14F-4D97-AF65-F5344CB8AC3E}">
        <p14:creationId xmlns:p14="http://schemas.microsoft.com/office/powerpoint/2010/main" val="196312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kern="1200" dirty="0">
                <a:solidFill>
                  <a:schemeClr val="tx1"/>
                </a:solidFill>
                <a:effectLst/>
                <a:latin typeface="+mn-lt"/>
                <a:ea typeface="+mn-ea"/>
                <a:cs typeface="+mn-cs"/>
              </a:rPr>
              <a:t>PRESENTER:</a:t>
            </a:r>
            <a:r>
              <a:rPr lang="en-US" sz="1200" kern="1200" baseline="0" dirty="0">
                <a:solidFill>
                  <a:schemeClr val="tx1"/>
                </a:solidFill>
                <a:effectLst/>
                <a:latin typeface="+mn-lt"/>
                <a:ea typeface="+mn-ea"/>
                <a:cs typeface="+mn-cs"/>
              </a:rPr>
              <a:t> This slide is intended for older adults.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Have an honest conversation with your children, grandchildren and other friends.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Share information about the risks of opioid misuse.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Share information about simple steps they can take to prevent opioid misuse.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Tell them why you lock up your medications and dispose of unused medication at safe take-back locations.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baseline="0" dirty="0">
                <a:solidFill>
                  <a:schemeClr val="tx1"/>
                </a:solidFill>
                <a:effectLst/>
                <a:latin typeface="+mn-lt"/>
                <a:ea typeface="+mn-ea"/>
                <a:cs typeface="+mn-cs"/>
              </a:rPr>
              <a:t>Encourage them to do the same if they have prescription pain medication at home.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1CFFBF-563A-8849-9426-A51EF1D706BD}" type="slidenum">
              <a:rPr lang="en-US" smtClean="0"/>
              <a:t>18</a:t>
            </a:fld>
            <a:endParaRPr lang="en-US"/>
          </a:p>
        </p:txBody>
      </p:sp>
    </p:spTree>
    <p:extLst>
      <p:ext uri="{BB962C8B-B14F-4D97-AF65-F5344CB8AC3E}">
        <p14:creationId xmlns:p14="http://schemas.microsoft.com/office/powerpoint/2010/main" val="802736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19</a:t>
            </a:fld>
            <a:endParaRPr lang="en-US"/>
          </a:p>
        </p:txBody>
      </p:sp>
    </p:spTree>
    <p:extLst>
      <p:ext uri="{BB962C8B-B14F-4D97-AF65-F5344CB8AC3E}">
        <p14:creationId xmlns:p14="http://schemas.microsoft.com/office/powerpoint/2010/main" val="712933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a:t>
            </a:r>
            <a:r>
              <a:rPr lang="en-US" baseline="0" dirty="0"/>
              <a:t> </a:t>
            </a:r>
            <a:r>
              <a:rPr lang="en-US" dirty="0"/>
              <a:t>Customize</a:t>
            </a:r>
            <a:r>
              <a:rPr lang="en-US" baseline="0" dirty="0"/>
              <a:t> this slide to your liking. Show audiences why you’re qualified to speak to this subject. Describe your investment in opioid awareness efforts.</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2</a:t>
            </a:fld>
            <a:endParaRPr lang="en-US"/>
          </a:p>
        </p:txBody>
      </p:sp>
    </p:spTree>
    <p:extLst>
      <p:ext uri="{BB962C8B-B14F-4D97-AF65-F5344CB8AC3E}">
        <p14:creationId xmlns:p14="http://schemas.microsoft.com/office/powerpoint/2010/main" val="14354791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know the signs of an overdose:</a:t>
            </a:r>
          </a:p>
          <a:p>
            <a:pPr marL="171450" lvl="0" indent="-171450">
              <a:buFont typeface="Arial" charset="0"/>
              <a:buChar char="•"/>
            </a:pPr>
            <a:r>
              <a:rPr lang="en-US" sz="1200" kern="1200" dirty="0">
                <a:solidFill>
                  <a:schemeClr val="tx1"/>
                </a:solidFill>
                <a:effectLst/>
                <a:latin typeface="+mn-lt"/>
                <a:ea typeface="+mn-ea"/>
                <a:cs typeface="+mn-cs"/>
              </a:rPr>
              <a:t>Won’t wake up. Try rubbing your knuckles hard on their sternum.</a:t>
            </a:r>
          </a:p>
          <a:p>
            <a:pPr marL="171450" lvl="0" indent="-171450">
              <a:buFont typeface="Arial" charset="0"/>
              <a:buChar char="•"/>
            </a:pPr>
            <a:r>
              <a:rPr lang="en-US" sz="1200" kern="1200" dirty="0">
                <a:solidFill>
                  <a:schemeClr val="tx1"/>
                </a:solidFill>
                <a:effectLst/>
                <a:latin typeface="+mn-lt"/>
                <a:ea typeface="+mn-ea"/>
                <a:cs typeface="+mn-cs"/>
              </a:rPr>
              <a:t>Slow or no breathing</a:t>
            </a:r>
          </a:p>
          <a:p>
            <a:pPr marL="171450" lvl="0" indent="-171450">
              <a:buFont typeface="Arial" charset="0"/>
              <a:buChar char="•"/>
            </a:pPr>
            <a:r>
              <a:rPr lang="en-US" sz="1200" kern="1200" dirty="0">
                <a:solidFill>
                  <a:schemeClr val="tx1"/>
                </a:solidFill>
                <a:effectLst/>
                <a:latin typeface="+mn-lt"/>
                <a:ea typeface="+mn-ea"/>
                <a:cs typeface="+mn-cs"/>
              </a:rPr>
              <a:t>Pale, ashy, cool skin</a:t>
            </a:r>
          </a:p>
          <a:p>
            <a:pPr marL="171450" lvl="0" indent="-171450">
              <a:buFont typeface="Arial" charset="0"/>
              <a:buChar char="•"/>
            </a:pPr>
            <a:r>
              <a:rPr lang="en-US" sz="1200" kern="1200" dirty="0">
                <a:solidFill>
                  <a:schemeClr val="tx1"/>
                </a:solidFill>
                <a:effectLst/>
                <a:latin typeface="+mn-lt"/>
                <a:ea typeface="+mn-ea"/>
                <a:cs typeface="+mn-cs"/>
              </a:rPr>
              <a:t>Blue lips or fingernails  </a:t>
            </a:r>
          </a:p>
          <a:p>
            <a:pPr marL="171450" lvl="0" indent="-171450">
              <a:buFont typeface="Arial" charset="0"/>
              <a:buChar char="•"/>
            </a:pPr>
            <a:endParaRPr lang="en-US" sz="1200" kern="1200" dirty="0">
              <a:solidFill>
                <a:schemeClr val="tx1"/>
              </a:solidFill>
              <a:effectLst/>
              <a:latin typeface="+mn-lt"/>
              <a:ea typeface="+mn-ea"/>
              <a:cs typeface="+mn-cs"/>
            </a:endParaRPr>
          </a:p>
          <a:p>
            <a:pPr marL="0" lvl="0" indent="0">
              <a:buFont typeface="Arial" charset="0"/>
              <a:buNone/>
            </a:pPr>
            <a:r>
              <a:rPr lang="en-US" sz="1200" kern="1200" dirty="0">
                <a:solidFill>
                  <a:schemeClr val="tx1"/>
                </a:solidFill>
                <a:effectLst/>
                <a:latin typeface="+mn-lt"/>
                <a:ea typeface="+mn-ea"/>
                <a:cs typeface="+mn-cs"/>
              </a:rPr>
              <a:t>Source:</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stopoverdose.org</a:t>
            </a:r>
            <a:r>
              <a:rPr lang="en-US" sz="1200" kern="1200" baseline="0" dirty="0">
                <a:solidFill>
                  <a:schemeClr val="tx1"/>
                </a:solidFill>
                <a:effectLst/>
                <a:latin typeface="+mn-lt"/>
                <a:ea typeface="+mn-ea"/>
                <a:cs typeface="+mn-cs"/>
              </a:rPr>
              <a:t> (http://</a:t>
            </a:r>
            <a:r>
              <a:rPr lang="en-US" sz="1200" kern="1200" baseline="0" dirty="0" err="1">
                <a:solidFill>
                  <a:schemeClr val="tx1"/>
                </a:solidFill>
                <a:effectLst/>
                <a:latin typeface="+mn-lt"/>
                <a:ea typeface="+mn-ea"/>
                <a:cs typeface="+mn-cs"/>
              </a:rPr>
              <a:t>stopoverdose.org</a:t>
            </a:r>
            <a:r>
              <a:rPr lang="en-US" sz="1200" kern="1200" baseline="0" dirty="0">
                <a:solidFill>
                  <a:schemeClr val="tx1"/>
                </a:solidFill>
                <a:effectLst/>
                <a:latin typeface="+mn-lt"/>
                <a:ea typeface="+mn-ea"/>
                <a:cs typeface="+mn-cs"/>
              </a:rPr>
              <a:t>/section/learn-about-overdose/)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1CFFBF-563A-8849-9426-A51EF1D706BD}" type="slidenum">
              <a:rPr lang="en-US" smtClean="0"/>
              <a:t>20</a:t>
            </a:fld>
            <a:endParaRPr lang="en-US"/>
          </a:p>
        </p:txBody>
      </p:sp>
    </p:spTree>
    <p:extLst>
      <p:ext uri="{BB962C8B-B14F-4D97-AF65-F5344CB8AC3E}">
        <p14:creationId xmlns:p14="http://schemas.microsoft.com/office/powerpoint/2010/main" val="3805459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Opioid overdose can be treated to prevent someone from dying.</a:t>
            </a:r>
          </a:p>
          <a:p>
            <a:r>
              <a:rPr lang="en-US" sz="1200" kern="1200" dirty="0">
                <a:solidFill>
                  <a:schemeClr val="tx1"/>
                </a:solidFill>
                <a:effectLst/>
                <a:latin typeface="+mn-lt"/>
                <a:ea typeface="+mn-ea"/>
                <a:cs typeface="+mn-cs"/>
              </a:rPr>
              <a:t>Every minute counts in an overdose. If you think someone has overdosed, do the following:</a:t>
            </a:r>
          </a:p>
          <a:p>
            <a:pPr marL="171450" lvl="0" indent="-171450">
              <a:buFont typeface="Arial" charset="0"/>
              <a:buChar char="•"/>
            </a:pPr>
            <a:r>
              <a:rPr lang="en-US" sz="1200" kern="1200" dirty="0">
                <a:solidFill>
                  <a:schemeClr val="tx1"/>
                </a:solidFill>
                <a:effectLst/>
                <a:latin typeface="+mn-lt"/>
                <a:ea typeface="+mn-ea"/>
                <a:cs typeface="+mn-cs"/>
              </a:rPr>
              <a:t>Call 911 for help</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a:solidFill>
                  <a:schemeClr val="tx1"/>
                </a:solidFill>
                <a:effectLst/>
                <a:latin typeface="+mn-lt"/>
                <a:ea typeface="+mn-ea"/>
                <a:cs typeface="+mn-cs"/>
              </a:rPr>
              <a:t>Check for signs of an opioid overdose</a:t>
            </a:r>
          </a:p>
          <a:p>
            <a:pPr marL="171450" lvl="0" indent="-171450">
              <a:buFont typeface="Arial" charset="0"/>
              <a:buChar char="•"/>
            </a:pPr>
            <a:r>
              <a:rPr lang="en-US" sz="1200" kern="1200" dirty="0">
                <a:solidFill>
                  <a:schemeClr val="tx1"/>
                </a:solidFill>
                <a:effectLst/>
                <a:latin typeface="+mn-lt"/>
                <a:ea typeface="+mn-ea"/>
                <a:cs typeface="+mn-cs"/>
              </a:rPr>
              <a:t>Give naloxone and give rescue breaths</a:t>
            </a:r>
          </a:p>
          <a:p>
            <a:pPr marL="171450" lvl="0" indent="-171450">
              <a:buFont typeface="Arial" charset="0"/>
              <a:buChar char="•"/>
            </a:pPr>
            <a:r>
              <a:rPr lang="en-US" sz="1200" kern="1200" dirty="0">
                <a:solidFill>
                  <a:schemeClr val="tx1"/>
                </a:solidFill>
                <a:effectLst/>
                <a:latin typeface="+mn-lt"/>
                <a:ea typeface="+mn-ea"/>
                <a:cs typeface="+mn-cs"/>
              </a:rPr>
              <a:t>Stay with the person until medical help arrives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Naloxone is a prescription medicine that temporarily stops the effect of opioids. All first responders carry Naloxone.</a:t>
            </a:r>
          </a:p>
          <a:p>
            <a:r>
              <a:rPr lang="en-US" sz="1200" kern="1200" dirty="0">
                <a:solidFill>
                  <a:schemeClr val="tx1"/>
                </a:solidFill>
                <a:effectLst/>
                <a:latin typeface="+mn-lt"/>
                <a:ea typeface="+mn-ea"/>
                <a:cs typeface="+mn-cs"/>
              </a:rPr>
              <a:t>It helps a person begin breathing again and wake up from an overdose. </a:t>
            </a:r>
          </a:p>
          <a:p>
            <a:r>
              <a:rPr lang="en-US" sz="1200" kern="1200" dirty="0">
                <a:solidFill>
                  <a:schemeClr val="tx1"/>
                </a:solidFill>
                <a:effectLst/>
                <a:latin typeface="+mn-lt"/>
                <a:ea typeface="+mn-ea"/>
                <a:cs typeface="+mn-cs"/>
              </a:rPr>
              <a:t>It only works on opioid overdoses and cannot be used to get high, nor is it addictive. </a:t>
            </a:r>
          </a:p>
          <a:p>
            <a:r>
              <a:rPr lang="en-US" sz="1200" kern="1200" dirty="0">
                <a:solidFill>
                  <a:schemeClr val="tx1"/>
                </a:solidFill>
                <a:effectLst/>
                <a:latin typeface="+mn-lt"/>
                <a:ea typeface="+mn-ea"/>
                <a:cs typeface="+mn-cs"/>
              </a:rPr>
              <a:t>It can be easily and safely administered by anyone from professional first responders to friends and family.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Educate yourself. You could help save a life. </a:t>
            </a:r>
          </a:p>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21</a:t>
            </a:fld>
            <a:endParaRPr lang="en-US"/>
          </a:p>
        </p:txBody>
      </p:sp>
    </p:spTree>
    <p:extLst>
      <p:ext uri="{BB962C8B-B14F-4D97-AF65-F5344CB8AC3E}">
        <p14:creationId xmlns:p14="http://schemas.microsoft.com/office/powerpoint/2010/main" val="1548906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a:t>I’m so appreciative to have you as an audience today. Thank you for listening and being a part of the solution. Now you can be an ambassador for sharing this information.</a:t>
            </a:r>
          </a:p>
          <a:p>
            <a:pPr marL="171450" indent="-171450">
              <a:buFont typeface="Arial" charset="0"/>
              <a:buChar char="•"/>
            </a:pPr>
            <a:r>
              <a:rPr lang="en-US" baseline="0" dirty="0"/>
              <a:t>We can all play a role in helping to educate and inform people.</a:t>
            </a:r>
          </a:p>
          <a:p>
            <a:pPr marL="171450" indent="-171450">
              <a:buFont typeface="Arial" charset="0"/>
              <a:buChar char="•"/>
            </a:pPr>
            <a:r>
              <a:rPr lang="en-US" baseline="0" dirty="0"/>
              <a:t>There are easy ways that you can learn more to educate others.</a:t>
            </a:r>
          </a:p>
          <a:p>
            <a:pPr marL="171450" indent="-171450">
              <a:buFont typeface="Arial" charset="0"/>
              <a:buChar char="•"/>
            </a:pPr>
            <a:r>
              <a:rPr lang="en-US" baseline="0" dirty="0"/>
              <a:t>There are easy ways you can share this information with others, too.</a:t>
            </a:r>
          </a:p>
        </p:txBody>
      </p:sp>
      <p:sp>
        <p:nvSpPr>
          <p:cNvPr id="4" name="Slide Number Placeholder 3"/>
          <p:cNvSpPr>
            <a:spLocks noGrp="1"/>
          </p:cNvSpPr>
          <p:nvPr>
            <p:ph type="sldNum" sz="quarter" idx="10"/>
          </p:nvPr>
        </p:nvSpPr>
        <p:spPr/>
        <p:txBody>
          <a:bodyPr/>
          <a:lstStyle/>
          <a:p>
            <a:fld id="{691CFFBF-563A-8849-9426-A51EF1D706BD}" type="slidenum">
              <a:rPr lang="en-US" smtClean="0"/>
              <a:t>22</a:t>
            </a:fld>
            <a:endParaRPr lang="en-US"/>
          </a:p>
        </p:txBody>
      </p:sp>
    </p:spTree>
    <p:extLst>
      <p:ext uri="{BB962C8B-B14F-4D97-AF65-F5344CB8AC3E}">
        <p14:creationId xmlns:p14="http://schemas.microsoft.com/office/powerpoint/2010/main" val="1943615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a:t>In our community: PRESENTERS</a:t>
            </a:r>
            <a:r>
              <a:rPr lang="en-US" baseline="0" dirty="0"/>
              <a:t> – feel free to talk about opportunities in your community for people to get involved. Talk about your organization, local resources and/or upcoming events.</a:t>
            </a:r>
          </a:p>
          <a:p>
            <a:pPr marL="171450" indent="-171450">
              <a:buFont typeface="Arial" charset="0"/>
              <a:buChar char="•"/>
            </a:pPr>
            <a:r>
              <a:rPr lang="en-US" baseline="0" dirty="0"/>
              <a:t>Existing tools and resources: these are turn-key items you can share. The Starts with One campaign has social media content, posters, rack cards and videos for you to share on it’s website (SEE NEXT SLIDE).</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23</a:t>
            </a:fld>
            <a:endParaRPr lang="en-US"/>
          </a:p>
        </p:txBody>
      </p:sp>
    </p:spTree>
    <p:extLst>
      <p:ext uri="{BB962C8B-B14F-4D97-AF65-F5344CB8AC3E}">
        <p14:creationId xmlns:p14="http://schemas.microsoft.com/office/powerpoint/2010/main" val="774936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At </a:t>
            </a:r>
            <a:r>
              <a:rPr lang="en-US" baseline="0" dirty="0" err="1"/>
              <a:t>GetTheFactsRX.com</a:t>
            </a:r>
            <a:r>
              <a:rPr lang="en-US" baseline="0" dirty="0"/>
              <a:t>, you can learn so much more: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Learn more about opioids.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Learn more about safe storage and disposal. There can be a lot of questions around safe storage and disposal. Learn where you can dispose of medications (take-back locations) and what types of containers and methods work effectively for safe storage.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Learn how to start a conversation with someone. IF PARENTS ARE IN THE AUDIENCE: talk to your kids. IF YOUNG ADULTS ARE IN THE AUDIENCE: talk to your friends. IF OLDER ADULTS ARE IN THE AUDIENCE: talk to your kids and grandkids. Talk to other people you know taking prescription medications.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Treatment resources. If you know someone affected by opioid misuse, there is help. </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also items for you to download and share, like (NEXT SLIDE)</a:t>
            </a:r>
          </a:p>
        </p:txBody>
      </p:sp>
      <p:sp>
        <p:nvSpPr>
          <p:cNvPr id="4" name="Slide Number Placeholder 3"/>
          <p:cNvSpPr>
            <a:spLocks noGrp="1"/>
          </p:cNvSpPr>
          <p:nvPr>
            <p:ph type="sldNum" sz="quarter" idx="10"/>
          </p:nvPr>
        </p:nvSpPr>
        <p:spPr/>
        <p:txBody>
          <a:bodyPr/>
          <a:lstStyle/>
          <a:p>
            <a:fld id="{691CFFBF-563A-8849-9426-A51EF1D706BD}" type="slidenum">
              <a:rPr lang="en-US" smtClean="0"/>
              <a:t>24</a:t>
            </a:fld>
            <a:endParaRPr lang="en-US"/>
          </a:p>
        </p:txBody>
      </p:sp>
    </p:spTree>
    <p:extLst>
      <p:ext uri="{BB962C8B-B14F-4D97-AF65-F5344CB8AC3E}">
        <p14:creationId xmlns:p14="http://schemas.microsoft.com/office/powerpoint/2010/main" val="1594954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sample of what some of the campaign resources</a:t>
            </a:r>
            <a:r>
              <a:rPr lang="en-US" baseline="0" dirty="0"/>
              <a:t> look like – which are available for you to share.</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25</a:t>
            </a:fld>
            <a:endParaRPr lang="en-US"/>
          </a:p>
        </p:txBody>
      </p:sp>
    </p:spTree>
    <p:extLst>
      <p:ext uri="{BB962C8B-B14F-4D97-AF65-F5344CB8AC3E}">
        <p14:creationId xmlns:p14="http://schemas.microsoft.com/office/powerpoint/2010/main" val="1819123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blue panels on</a:t>
            </a:r>
            <a:r>
              <a:rPr lang="en-US" baseline="0" dirty="0"/>
              <a:t> either side featured here are the front and back of the rack card available for download. </a:t>
            </a:r>
            <a:r>
              <a:rPr lang="en-US" b="1" baseline="0" dirty="0"/>
              <a:t>I also have a few rack cards to pass out to you today.</a:t>
            </a:r>
          </a:p>
          <a:p>
            <a:endParaRPr lang="en-US" baseline="0" dirty="0"/>
          </a:p>
          <a:p>
            <a:r>
              <a:rPr lang="en-US" baseline="0" dirty="0"/>
              <a:t>*Note to presenter: depending on the location of your presentation and the size of your audience, determine if it’d be best to pass out materials now (10 people or less) or if you should leave materials in a place where it’s easy for people to pick-up on their way out (more than 10 people)</a:t>
            </a:r>
          </a:p>
          <a:p>
            <a:endParaRPr lang="en-US" baseline="0" dirty="0"/>
          </a:p>
          <a:p>
            <a:r>
              <a:rPr lang="en-US" dirty="0"/>
              <a:t>These</a:t>
            </a:r>
            <a:r>
              <a:rPr lang="en-US" baseline="0" dirty="0"/>
              <a:t> are s</a:t>
            </a:r>
            <a:r>
              <a:rPr lang="en-US" dirty="0"/>
              <a:t>ocial media graphics you’ll find for use that</a:t>
            </a:r>
            <a:r>
              <a:rPr lang="en-US" baseline="0" dirty="0"/>
              <a:t> you can share. We’re on social media all the time! Why not share something meaningful? It’s an easy way to spread helpful messages about opioid misuse and safe storage and disposal. Feel free to share yourself or you can ask people you know to share, too.</a:t>
            </a:r>
          </a:p>
          <a:p>
            <a:endParaRPr lang="en-US" baseline="0" dirty="0"/>
          </a:p>
          <a:p>
            <a:r>
              <a:rPr lang="en-US" baseline="0" dirty="0"/>
              <a:t>*Note to presenters: if you don’t think your audience is likely to download social media resources/doesn’t use social media often, HIDE this slide.</a:t>
            </a:r>
            <a:endParaRPr lang="en-US" dirty="0"/>
          </a:p>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26</a:t>
            </a:fld>
            <a:endParaRPr lang="en-US"/>
          </a:p>
        </p:txBody>
      </p:sp>
    </p:spTree>
    <p:extLst>
      <p:ext uri="{BB962C8B-B14F-4D97-AF65-F5344CB8AC3E}">
        <p14:creationId xmlns:p14="http://schemas.microsoft.com/office/powerpoint/2010/main" val="189594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Remind audiences why this is so critical: </a:t>
            </a:r>
            <a:r>
              <a:rPr lang="en-US" b="0" dirty="0"/>
              <a:t>opioid misuse can affect anyone, but we all can help prevent it from happening.</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End on a positive note – remind audiences that we can each help somehow.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They have the opportunity to be part of the solution.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We can all take a simple step</a:t>
            </a:r>
          </a:p>
        </p:txBody>
      </p:sp>
      <p:sp>
        <p:nvSpPr>
          <p:cNvPr id="4" name="Slide Number Placeholder 3"/>
          <p:cNvSpPr>
            <a:spLocks noGrp="1"/>
          </p:cNvSpPr>
          <p:nvPr>
            <p:ph type="sldNum" sz="quarter" idx="10"/>
          </p:nvPr>
        </p:nvSpPr>
        <p:spPr/>
        <p:txBody>
          <a:bodyPr/>
          <a:lstStyle/>
          <a:p>
            <a:fld id="{691CFFBF-563A-8849-9426-A51EF1D706BD}" type="slidenum">
              <a:rPr lang="en-US" smtClean="0"/>
              <a:t>27</a:t>
            </a:fld>
            <a:endParaRPr lang="en-US"/>
          </a:p>
        </p:txBody>
      </p:sp>
    </p:spTree>
    <p:extLst>
      <p:ext uri="{BB962C8B-B14F-4D97-AF65-F5344CB8AC3E}">
        <p14:creationId xmlns:p14="http://schemas.microsoft.com/office/powerpoint/2010/main" val="19863558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Customize this slide to your liking so people can</a:t>
            </a:r>
            <a:r>
              <a:rPr lang="en-US" baseline="0" dirty="0"/>
              <a:t> reach out and ask questions or find more information.</a:t>
            </a:r>
          </a:p>
          <a:p>
            <a:endParaRPr lang="en-US" b="1" baseline="0" dirty="0"/>
          </a:p>
          <a:p>
            <a:r>
              <a:rPr lang="en-US" b="1" baseline="0" dirty="0"/>
              <a:t>Thank audience for listening!</a:t>
            </a:r>
            <a:endParaRPr lang="en-US" b="1" dirty="0"/>
          </a:p>
        </p:txBody>
      </p:sp>
      <p:sp>
        <p:nvSpPr>
          <p:cNvPr id="4" name="Slide Number Placeholder 3"/>
          <p:cNvSpPr>
            <a:spLocks noGrp="1"/>
          </p:cNvSpPr>
          <p:nvPr>
            <p:ph type="sldNum" sz="quarter" idx="10"/>
          </p:nvPr>
        </p:nvSpPr>
        <p:spPr/>
        <p:txBody>
          <a:bodyPr/>
          <a:lstStyle/>
          <a:p>
            <a:fld id="{691CFFBF-563A-8849-9426-A51EF1D706BD}" type="slidenum">
              <a:rPr lang="en-US" smtClean="0"/>
              <a:t>28</a:t>
            </a:fld>
            <a:endParaRPr lang="en-US"/>
          </a:p>
        </p:txBody>
      </p:sp>
    </p:spTree>
    <p:extLst>
      <p:ext uri="{BB962C8B-B14F-4D97-AF65-F5344CB8AC3E}">
        <p14:creationId xmlns:p14="http://schemas.microsoft.com/office/powerpoint/2010/main" val="154384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mn-lt"/>
                <a:ea typeface="+mn-ea"/>
                <a:cs typeface="+mn-cs"/>
              </a:rPr>
              <a:t>This is a problem across the country and right here in our state and in our community [PRESENTER to localize]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mn-lt"/>
                <a:ea typeface="+mn-ea"/>
                <a:cs typeface="+mn-cs"/>
              </a:rPr>
              <a:t>This is an issue we can work on together – we all can have a positive impact by taking simple steps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mn-lt"/>
                <a:ea typeface="+mn-ea"/>
                <a:cs typeface="+mn-cs"/>
              </a:rPr>
              <a:t>Today we’ll talk about how we can prevent opioid misuse in our community</a:t>
            </a:r>
          </a:p>
          <a:p>
            <a:pPr marL="171450" indent="-171450">
              <a:buFont typeface="Arial" charset="0"/>
              <a:buChar char="•"/>
            </a:pPr>
            <a:endParaRPr lang="en-US" dirty="0"/>
          </a:p>
          <a:p>
            <a:pPr marL="171450" indent="-171450">
              <a:buFont typeface="Arial" charset="0"/>
              <a:buChar char="•"/>
            </a:pPr>
            <a:r>
              <a:rPr lang="en-US" dirty="0"/>
              <a:t>The</a:t>
            </a:r>
            <a:r>
              <a:rPr lang="en-US" baseline="0" dirty="0"/>
              <a:t> Starts with One campaign is designed to inform and educate a variety of audiences: young adults, parents, and older adults</a:t>
            </a:r>
          </a:p>
          <a:p>
            <a:pPr marL="171450" indent="-171450">
              <a:buFont typeface="Arial" charset="0"/>
              <a:buChar char="•"/>
            </a:pPr>
            <a:r>
              <a:rPr lang="en-US" baseline="0" dirty="0"/>
              <a:t>PRESENTER: What category does this audience fall into? Speak to why you chose to speak to this specific audience today (example, speaking to a PTA group: you all are parents and have the opportunity to influence your children and take steps yourselves to keep you and your loved ones safe – which we’ll learn about today).</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3</a:t>
            </a:fld>
            <a:endParaRPr lang="en-US"/>
          </a:p>
        </p:txBody>
      </p:sp>
    </p:spTree>
    <p:extLst>
      <p:ext uri="{BB962C8B-B14F-4D97-AF65-F5344CB8AC3E}">
        <p14:creationId xmlns:p14="http://schemas.microsoft.com/office/powerpoint/2010/main" val="1585227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It all begins with just one step. One act of courage. One honest conversation. When it comes to preventing opioid misuse, the one who can make a difference is you.</a:t>
            </a:r>
          </a:p>
          <a:p>
            <a:pPr marL="171450" indent="-171450">
              <a:buFont typeface="Arial" charset="0"/>
              <a:buChar char="•"/>
            </a:pPr>
            <a:r>
              <a:rPr lang="en-US" dirty="0"/>
              <a:t>The Washington State Health Care Authority is</a:t>
            </a:r>
            <a:r>
              <a:rPr lang="en-US" baseline="0" dirty="0"/>
              <a:t> leading a statewide education program. But i</a:t>
            </a:r>
            <a:r>
              <a:rPr lang="en-US" dirty="0"/>
              <a:t>t starts at the local level.</a:t>
            </a:r>
            <a:endParaRPr lang="en-US" baseline="0" dirty="0"/>
          </a:p>
          <a:p>
            <a:pPr marL="171450" indent="-171450">
              <a:buFont typeface="Arial" charset="0"/>
              <a:buChar char="•"/>
            </a:pPr>
            <a:r>
              <a:rPr lang="en-US" baseline="0" dirty="0"/>
              <a:t>PRESENTER: Talk about your organization and how you’re working hard to educate people how they can make a difference.</a:t>
            </a:r>
          </a:p>
          <a:p>
            <a:pPr marL="171450" indent="-171450">
              <a:buFont typeface="Arial" charset="0"/>
              <a:buChar char="•"/>
            </a:pPr>
            <a:r>
              <a:rPr lang="en-US" baseline="0" dirty="0"/>
              <a:t>Today I’d like to talk with you about joining this effort – to help prevent opioid abuse and misuse in our community.</a:t>
            </a:r>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4</a:t>
            </a:fld>
            <a:endParaRPr lang="en-US"/>
          </a:p>
        </p:txBody>
      </p:sp>
    </p:spTree>
    <p:extLst>
      <p:ext uri="{BB962C8B-B14F-4D97-AF65-F5344CB8AC3E}">
        <p14:creationId xmlns:p14="http://schemas.microsoft.com/office/powerpoint/2010/main" val="1130505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is an opioid?</a:t>
            </a:r>
          </a:p>
        </p:txBody>
      </p:sp>
      <p:sp>
        <p:nvSpPr>
          <p:cNvPr id="4" name="Slide Number Placeholder 3"/>
          <p:cNvSpPr>
            <a:spLocks noGrp="1"/>
          </p:cNvSpPr>
          <p:nvPr>
            <p:ph type="sldNum" sz="quarter" idx="10"/>
          </p:nvPr>
        </p:nvSpPr>
        <p:spPr/>
        <p:txBody>
          <a:bodyPr/>
          <a:lstStyle/>
          <a:p>
            <a:fld id="{691CFFBF-563A-8849-9426-A51EF1D706BD}" type="slidenum">
              <a:rPr lang="en-US" smtClean="0"/>
              <a:t>5</a:t>
            </a:fld>
            <a:endParaRPr lang="en-US"/>
          </a:p>
        </p:txBody>
      </p:sp>
    </p:spTree>
    <p:extLst>
      <p:ext uri="{BB962C8B-B14F-4D97-AF65-F5344CB8AC3E}">
        <p14:creationId xmlns:p14="http://schemas.microsoft.com/office/powerpoint/2010/main" val="334026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Prescription opioids are commonly prescribed for pain. [read examples]</a:t>
            </a:r>
          </a:p>
          <a:p>
            <a:endParaRPr lang="en-US" u="none" dirty="0"/>
          </a:p>
          <a:p>
            <a:r>
              <a:rPr lang="en-US" u="none" dirty="0"/>
              <a:t>Illegal opioids – like Heroin – are street drugs</a:t>
            </a:r>
          </a:p>
          <a:p>
            <a:endParaRPr lang="en-US" u="none" dirty="0"/>
          </a:p>
          <a:p>
            <a:endParaRPr lang="en-US" u="none" dirty="0"/>
          </a:p>
          <a:p>
            <a:r>
              <a:rPr lang="en-US" u="none" dirty="0"/>
              <a:t>If you are interested in more information and background on opioids, there are good resources on the campaign website at:  </a:t>
            </a:r>
            <a:r>
              <a:rPr lang="en-US" u="none" dirty="0" err="1"/>
              <a:t>GetTheFactsRX.com</a:t>
            </a:r>
            <a:endParaRPr lang="en-US" u="none" dirty="0"/>
          </a:p>
          <a:p>
            <a:endParaRPr lang="en-US" u="none" dirty="0"/>
          </a:p>
          <a:p>
            <a:r>
              <a:rPr lang="en-US" u="none" dirty="0"/>
              <a:t>(Source: National Institute on Drug Abuse)</a:t>
            </a:r>
          </a:p>
        </p:txBody>
      </p:sp>
      <p:sp>
        <p:nvSpPr>
          <p:cNvPr id="4" name="Slide Number Placeholder 3"/>
          <p:cNvSpPr>
            <a:spLocks noGrp="1"/>
          </p:cNvSpPr>
          <p:nvPr>
            <p:ph type="sldNum" sz="quarter" idx="10"/>
          </p:nvPr>
        </p:nvSpPr>
        <p:spPr/>
        <p:txBody>
          <a:bodyPr/>
          <a:lstStyle/>
          <a:p>
            <a:fld id="{691CFFBF-563A-8849-9426-A51EF1D706BD}" type="slidenum">
              <a:rPr lang="en-US" smtClean="0"/>
              <a:t>6</a:t>
            </a:fld>
            <a:endParaRPr lang="en-US"/>
          </a:p>
        </p:txBody>
      </p:sp>
    </p:spTree>
    <p:extLst>
      <p:ext uri="{BB962C8B-B14F-4D97-AF65-F5344CB8AC3E}">
        <p14:creationId xmlns:p14="http://schemas.microsoft.com/office/powerpoint/2010/main" val="531703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7</a:t>
            </a:fld>
            <a:endParaRPr lang="en-US"/>
          </a:p>
        </p:txBody>
      </p:sp>
    </p:spTree>
    <p:extLst>
      <p:ext uri="{BB962C8B-B14F-4D97-AF65-F5344CB8AC3E}">
        <p14:creationId xmlns:p14="http://schemas.microsoft.com/office/powerpoint/2010/main" val="698888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reason opioids are addictive is that they affect the brain’s reward system. </a:t>
            </a:r>
          </a:p>
          <a:p>
            <a:pPr marL="171450" indent="-171450">
              <a:buFont typeface="Arial" panose="020B0604020202020204" pitchFamily="34" charset="0"/>
              <a:buChar char="•"/>
            </a:pPr>
            <a:r>
              <a:rPr lang="en-US" dirty="0"/>
              <a:t>Opioids can block pain signals sent from the body to the brain and release large amounts of dopamine throughout the body. </a:t>
            </a:r>
          </a:p>
          <a:p>
            <a:pPr marL="171450" indent="-171450">
              <a:buFont typeface="Arial" panose="020B0604020202020204" pitchFamily="34" charset="0"/>
              <a:buChar char="•"/>
            </a:pPr>
            <a:r>
              <a:rPr lang="en-US" dirty="0"/>
              <a:t>This effect can leave a user wanting more.</a:t>
            </a:r>
          </a:p>
          <a:p>
            <a:pPr marL="171450" indent="-171450">
              <a:buFont typeface="Arial" panose="020B0604020202020204" pitchFamily="34" charset="0"/>
              <a:buChar char="•"/>
            </a:pPr>
            <a:r>
              <a:rPr lang="en-US" dirty="0"/>
              <a:t>Anyone who takes prescription opioids can become addicted to them</a:t>
            </a:r>
          </a:p>
          <a:p>
            <a:r>
              <a:rPr lang="en-US" dirty="0"/>
              <a:t>(Sources: CDC and National Institute on Drug Abuse)</a:t>
            </a:r>
          </a:p>
        </p:txBody>
      </p:sp>
      <p:sp>
        <p:nvSpPr>
          <p:cNvPr id="4" name="Slide Number Placeholder 3"/>
          <p:cNvSpPr>
            <a:spLocks noGrp="1"/>
          </p:cNvSpPr>
          <p:nvPr>
            <p:ph type="sldNum" sz="quarter" idx="10"/>
          </p:nvPr>
        </p:nvSpPr>
        <p:spPr/>
        <p:txBody>
          <a:bodyPr/>
          <a:lstStyle/>
          <a:p>
            <a:fld id="{691CFFBF-563A-8849-9426-A51EF1D706BD}" type="slidenum">
              <a:rPr lang="en-US" smtClean="0"/>
              <a:t>8</a:t>
            </a:fld>
            <a:endParaRPr lang="en-US"/>
          </a:p>
        </p:txBody>
      </p:sp>
    </p:spTree>
    <p:extLst>
      <p:ext uri="{BB962C8B-B14F-4D97-AF65-F5344CB8AC3E}">
        <p14:creationId xmlns:p14="http://schemas.microsoft.com/office/powerpoint/2010/main" val="263748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1CFFBF-563A-8849-9426-A51EF1D706BD}" type="slidenum">
              <a:rPr lang="en-US" smtClean="0"/>
              <a:t>9</a:t>
            </a:fld>
            <a:endParaRPr lang="en-US"/>
          </a:p>
        </p:txBody>
      </p:sp>
    </p:spTree>
    <p:extLst>
      <p:ext uri="{BB962C8B-B14F-4D97-AF65-F5344CB8AC3E}">
        <p14:creationId xmlns:p14="http://schemas.microsoft.com/office/powerpoint/2010/main" val="681266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ctr"/>
          <a:lstStyle>
            <a:lvl1pPr algn="ctr">
              <a:defRPr sz="6000">
                <a:solidFill>
                  <a:srgbClr val="7F7F7F"/>
                </a:solidFill>
                <a:latin typeface="+mj-lt"/>
              </a:defRPr>
            </a:lvl1pPr>
          </a:lstStyle>
          <a:p>
            <a:r>
              <a:rPr lang="en-US" dirty="0"/>
              <a:t>Starts with One</a:t>
            </a:r>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7F7F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Washington Opioid Awareness Campaign</a:t>
            </a:r>
          </a:p>
          <a:p>
            <a:endParaRPr lang="en-US" dirty="0"/>
          </a:p>
          <a:p>
            <a:r>
              <a:rPr lang="en-US" dirty="0"/>
              <a:t>November 3, 2017</a:t>
            </a:r>
          </a:p>
        </p:txBody>
      </p:sp>
    </p:spTree>
    <p:extLst>
      <p:ext uri="{BB962C8B-B14F-4D97-AF65-F5344CB8AC3E}">
        <p14:creationId xmlns:p14="http://schemas.microsoft.com/office/powerpoint/2010/main" val="666149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56556" y="6356350"/>
            <a:ext cx="2743200" cy="365125"/>
          </a:xfrm>
          <a:prstGeom prst="rect">
            <a:avLst/>
          </a:prstGeom>
        </p:spPr>
        <p:txBody>
          <a:bodyPr/>
          <a:lstStyle/>
          <a:p>
            <a:fld id="{A122D639-997E-7E46-8571-905CB7D0218F}" type="datetimeFigureOut">
              <a:rPr lang="en-US" smtClean="0"/>
              <a:t>6/6/23</a:t>
            </a:fld>
            <a:endParaRPr lang="en-US"/>
          </a:p>
        </p:txBody>
      </p:sp>
    </p:spTree>
    <p:extLst>
      <p:ext uri="{BB962C8B-B14F-4D97-AF65-F5344CB8AC3E}">
        <p14:creationId xmlns:p14="http://schemas.microsoft.com/office/powerpoint/2010/main" val="1765134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56556" y="6356350"/>
            <a:ext cx="2743200" cy="365125"/>
          </a:xfrm>
          <a:prstGeom prst="rect">
            <a:avLst/>
          </a:prstGeom>
        </p:spPr>
        <p:txBody>
          <a:bodyPr/>
          <a:lstStyle/>
          <a:p>
            <a:fld id="{A122D639-997E-7E46-8571-905CB7D0218F}" type="datetimeFigureOut">
              <a:rPr lang="en-US" smtClean="0"/>
              <a:t>6/6/23</a:t>
            </a:fld>
            <a:endParaRPr lang="en-US"/>
          </a:p>
        </p:txBody>
      </p:sp>
    </p:spTree>
    <p:extLst>
      <p:ext uri="{BB962C8B-B14F-4D97-AF65-F5344CB8AC3E}">
        <p14:creationId xmlns:p14="http://schemas.microsoft.com/office/powerpoint/2010/main" val="1282240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156556" y="6356350"/>
            <a:ext cx="2743200" cy="365125"/>
          </a:xfrm>
          <a:prstGeom prst="rect">
            <a:avLst/>
          </a:prstGeom>
        </p:spPr>
        <p:txBody>
          <a:bodyPr/>
          <a:lstStyle/>
          <a:p>
            <a:fld id="{A122D639-997E-7E46-8571-905CB7D0218F}" type="datetimeFigureOut">
              <a:rPr lang="en-US" smtClean="0"/>
              <a:t>6/6/23</a:t>
            </a:fld>
            <a:endParaRPr lang="en-US"/>
          </a:p>
        </p:txBody>
      </p:sp>
    </p:spTree>
    <p:extLst>
      <p:ext uri="{BB962C8B-B14F-4D97-AF65-F5344CB8AC3E}">
        <p14:creationId xmlns:p14="http://schemas.microsoft.com/office/powerpoint/2010/main" val="613601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6556" y="6356350"/>
            <a:ext cx="2743200" cy="365125"/>
          </a:xfrm>
          <a:prstGeom prst="rect">
            <a:avLst/>
          </a:prstGeom>
        </p:spPr>
        <p:txBody>
          <a:bodyPr/>
          <a:lstStyle/>
          <a:p>
            <a:fld id="{A122D639-997E-7E46-8571-905CB7D0218F}" type="datetimeFigureOut">
              <a:rPr lang="en-US" smtClean="0"/>
              <a:t>6/6/23</a:t>
            </a:fld>
            <a:endParaRPr lang="en-US"/>
          </a:p>
        </p:txBody>
      </p:sp>
    </p:spTree>
    <p:extLst>
      <p:ext uri="{BB962C8B-B14F-4D97-AF65-F5344CB8AC3E}">
        <p14:creationId xmlns:p14="http://schemas.microsoft.com/office/powerpoint/2010/main" val="588206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365126"/>
            <a:ext cx="10515600" cy="947138"/>
          </a:xfrm>
        </p:spPr>
        <p:txBody>
          <a:bodyPr anchor="ctr">
            <a:normAutofit/>
          </a:bodyPr>
          <a:lstStyle>
            <a:lvl1pPr algn="ctr">
              <a:defRPr sz="4200">
                <a:solidFill>
                  <a:srgbClr val="7F7F7F"/>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56556" y="6356350"/>
            <a:ext cx="2743200" cy="365125"/>
          </a:xfrm>
          <a:prstGeom prst="rect">
            <a:avLst/>
          </a:prstGeom>
        </p:spPr>
        <p:txBody>
          <a:bodyPr/>
          <a:lstStyle/>
          <a:p>
            <a:fld id="{A122D639-997E-7E46-8571-905CB7D0218F}" type="datetimeFigureOut">
              <a:rPr lang="en-US" smtClean="0"/>
              <a:t>6/6/23</a:t>
            </a:fld>
            <a:endParaRPr lang="en-US"/>
          </a:p>
        </p:txBody>
      </p:sp>
      <p:pic>
        <p:nvPicPr>
          <p:cNvPr id="10" name="Picture 9"/>
          <p:cNvPicPr>
            <a:picLocks noChangeAspect="1"/>
          </p:cNvPicPr>
          <p:nvPr userDrawn="1"/>
        </p:nvPicPr>
        <p:blipFill>
          <a:blip r:embed="rId2"/>
          <a:stretch>
            <a:fillRect/>
          </a:stretch>
        </p:blipFill>
        <p:spPr>
          <a:xfrm>
            <a:off x="5905500" y="1281892"/>
            <a:ext cx="381000" cy="38100"/>
          </a:xfrm>
          <a:prstGeom prst="rect">
            <a:avLst/>
          </a:prstGeom>
        </p:spPr>
      </p:pic>
    </p:spTree>
    <p:extLst>
      <p:ext uri="{BB962C8B-B14F-4D97-AF65-F5344CB8AC3E}">
        <p14:creationId xmlns:p14="http://schemas.microsoft.com/office/powerpoint/2010/main" val="1142377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0" y="-266007"/>
            <a:ext cx="12192000" cy="7382048"/>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441258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7999"/>
          </a:xfrm>
          <a:prstGeom prst="rect">
            <a:avLst/>
          </a:prstGeom>
        </p:spPr>
      </p:pic>
      <p:sp>
        <p:nvSpPr>
          <p:cNvPr id="2" name="Title 1"/>
          <p:cNvSpPr>
            <a:spLocks noGrp="1"/>
          </p:cNvSpPr>
          <p:nvPr>
            <p:ph type="title"/>
          </p:nvPr>
        </p:nvSpPr>
        <p:spPr>
          <a:xfrm>
            <a:off x="831850" y="1709738"/>
            <a:ext cx="10515600" cy="2852737"/>
          </a:xfrm>
        </p:spPr>
        <p:txBody>
          <a:bodyPr anchor="ctr"/>
          <a:lstStyle>
            <a:lvl1pPr algn="ctr">
              <a:defRPr sz="6000">
                <a:solidFill>
                  <a:schemeClr val="bg1"/>
                </a:solidFill>
              </a:defRPr>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6048823"/>
            <a:ext cx="12192000" cy="809177"/>
          </a:xfrm>
          <a:prstGeom prst="rect">
            <a:avLst/>
          </a:prstGeom>
          <a:solidFill>
            <a:srgbClr val="394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9241434" y="6250153"/>
            <a:ext cx="890101" cy="440172"/>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439400" y="6356350"/>
            <a:ext cx="1397000" cy="238998"/>
          </a:xfrm>
          <a:prstGeom prst="rect">
            <a:avLst/>
          </a:prstGeom>
        </p:spPr>
      </p:pic>
    </p:spTree>
    <p:extLst>
      <p:ext uri="{BB962C8B-B14F-4D97-AF65-F5344CB8AC3E}">
        <p14:creationId xmlns:p14="http://schemas.microsoft.com/office/powerpoint/2010/main" val="858547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9" r:id="rId5"/>
    <p:sldLayoutId id="2147483657" r:id="rId6"/>
    <p:sldLayoutId id="2147483660" r:id="rId7"/>
    <p:sldLayoutId id="2147483661" r:id="rId8"/>
    <p:sldLayoutId id="2147483656" r:id="rId9"/>
    <p:sldLayoutId id="2147483652" r:id="rId10"/>
    <p:sldLayoutId id="2147483653" r:id="rId11"/>
    <p:sldLayoutId id="2147483654" r:id="rId12"/>
    <p:sldLayoutId id="2147483655" r:id="rId13"/>
  </p:sldLayoutIdLst>
  <p:txStyles>
    <p:titleStyle>
      <a:lvl1pPr algn="ctr" defTabSz="914400" rtl="0" eaLnBrk="1" latinLnBrk="0" hangingPunct="1">
        <a:lnSpc>
          <a:spcPct val="90000"/>
        </a:lnSpc>
        <a:spcBef>
          <a:spcPct val="0"/>
        </a:spcBef>
        <a:buNone/>
        <a:defRPr sz="4400" kern="1200">
          <a:solidFill>
            <a:srgbClr val="7F7F7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7F7F7F"/>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rgbClr val="7F7F7F"/>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rgbClr val="7F7F7F"/>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rgbClr val="7F7F7F"/>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rgbClr val="7F7F7F"/>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8952"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8590" y="1781121"/>
            <a:ext cx="3884886" cy="1921149"/>
          </a:xfrm>
          <a:prstGeom prst="rect">
            <a:avLst/>
          </a:prstGeom>
        </p:spPr>
      </p:pic>
      <p:sp>
        <p:nvSpPr>
          <p:cNvPr id="7" name="TextBox 6"/>
          <p:cNvSpPr txBox="1"/>
          <p:nvPr/>
        </p:nvSpPr>
        <p:spPr>
          <a:xfrm>
            <a:off x="4355642" y="4007085"/>
            <a:ext cx="3610782" cy="1015663"/>
          </a:xfrm>
          <a:prstGeom prst="rect">
            <a:avLst/>
          </a:prstGeom>
          <a:noFill/>
        </p:spPr>
        <p:txBody>
          <a:bodyPr wrap="square" rtlCol="0">
            <a:spAutoFit/>
          </a:bodyPr>
          <a:lstStyle/>
          <a:p>
            <a:pPr algn="ctr"/>
            <a:r>
              <a:rPr lang="en-US" sz="2000" dirty="0">
                <a:solidFill>
                  <a:schemeClr val="bg1"/>
                </a:solidFill>
              </a:rPr>
              <a:t>Washington State </a:t>
            </a:r>
          </a:p>
          <a:p>
            <a:pPr algn="ctr"/>
            <a:r>
              <a:rPr lang="en-US" sz="2000" dirty="0">
                <a:solidFill>
                  <a:schemeClr val="bg1"/>
                </a:solidFill>
              </a:rPr>
              <a:t>Opioid Awareness Campaign</a:t>
            </a:r>
          </a:p>
          <a:p>
            <a:pPr algn="ctr"/>
            <a:endParaRPr lang="en-US" sz="2000" dirty="0">
              <a:solidFill>
                <a:schemeClr val="bg1"/>
              </a:solidFill>
            </a:endParaRPr>
          </a:p>
        </p:txBody>
      </p:sp>
    </p:spTree>
    <p:extLst>
      <p:ext uri="{BB962C8B-B14F-4D97-AF65-F5344CB8AC3E}">
        <p14:creationId xmlns:p14="http://schemas.microsoft.com/office/powerpoint/2010/main" val="16864813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affected by opioids?</a:t>
            </a:r>
          </a:p>
        </p:txBody>
      </p:sp>
      <p:sp>
        <p:nvSpPr>
          <p:cNvPr id="3" name="Content Placeholder 2"/>
          <p:cNvSpPr>
            <a:spLocks noGrp="1"/>
          </p:cNvSpPr>
          <p:nvPr>
            <p:ph idx="1"/>
          </p:nvPr>
        </p:nvSpPr>
        <p:spPr>
          <a:xfrm>
            <a:off x="838200" y="1557591"/>
            <a:ext cx="10515600" cy="4351338"/>
          </a:xfrm>
        </p:spPr>
        <p:txBody>
          <a:bodyPr>
            <a:normAutofit/>
          </a:bodyPr>
          <a:lstStyle/>
          <a:p>
            <a:pPr lvl="0"/>
            <a:r>
              <a:rPr lang="en-US" dirty="0"/>
              <a:t>Opioids are highly addictive. Anyone taking prescription opioids could become addicted.</a:t>
            </a:r>
          </a:p>
          <a:p>
            <a:pPr lvl="0"/>
            <a:endParaRPr lang="en-US" dirty="0"/>
          </a:p>
          <a:p>
            <a:pPr lvl="0"/>
            <a:r>
              <a:rPr lang="en-US" dirty="0"/>
              <a:t>Nearly half of people misusing pain relievers, including prescription opioids, get them from a friend or family member.</a:t>
            </a:r>
          </a:p>
          <a:p>
            <a:pPr marL="0" lv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1938174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Tree>
    <p:extLst>
      <p:ext uri="{BB962C8B-B14F-4D97-AF65-F5344CB8AC3E}">
        <p14:creationId xmlns:p14="http://schemas.microsoft.com/office/powerpoint/2010/main" val="767348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indent="0" algn="ctr">
              <a:buNone/>
            </a:pPr>
            <a:r>
              <a:rPr lang="en-US" dirty="0"/>
              <a:t>Ask your doctor about other ways to manage pain.</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9299" y="1631314"/>
            <a:ext cx="3164205" cy="3164205"/>
          </a:xfrm>
          <a:prstGeom prst="rect">
            <a:avLst/>
          </a:prstGeom>
        </p:spPr>
      </p:pic>
    </p:spTree>
    <p:extLst>
      <p:ext uri="{BB962C8B-B14F-4D97-AF65-F5344CB8AC3E}">
        <p14:creationId xmlns:p14="http://schemas.microsoft.com/office/powerpoint/2010/main" val="1777699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indent="0" algn="ctr">
              <a:buNone/>
            </a:pPr>
            <a:r>
              <a:rPr lang="en-US" dirty="0"/>
              <a:t>Do not share your prescriptions.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810" y="1807210"/>
            <a:ext cx="3040380" cy="3040380"/>
          </a:xfrm>
          <a:prstGeom prst="rect">
            <a:avLst/>
          </a:prstGeom>
        </p:spPr>
      </p:pic>
    </p:spTree>
    <p:extLst>
      <p:ext uri="{BB962C8B-B14F-4D97-AF65-F5344CB8AC3E}">
        <p14:creationId xmlns:p14="http://schemas.microsoft.com/office/powerpoint/2010/main" val="8139888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indent="0" algn="ctr">
              <a:buNone/>
            </a:pPr>
            <a:r>
              <a:rPr lang="en-US" dirty="0"/>
              <a:t>Never use another person’s prescriptions.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1307" y="2184400"/>
            <a:ext cx="3643036" cy="2476500"/>
          </a:xfrm>
          <a:prstGeom prst="rect">
            <a:avLst/>
          </a:prstGeom>
        </p:spPr>
      </p:pic>
    </p:spTree>
    <p:extLst>
      <p:ext uri="{BB962C8B-B14F-4D97-AF65-F5344CB8AC3E}">
        <p14:creationId xmlns:p14="http://schemas.microsoft.com/office/powerpoint/2010/main" val="1001225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indent="0" algn="ctr">
              <a:buNone/>
            </a:pPr>
            <a:r>
              <a:rPr lang="en-US" dirty="0"/>
              <a:t>Talk with your kids about the risks of opioid misuse.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740" y="1596390"/>
            <a:ext cx="3398520" cy="3398520"/>
          </a:xfrm>
          <a:prstGeom prst="rect">
            <a:avLst/>
          </a:prstGeom>
        </p:spPr>
      </p:pic>
    </p:spTree>
    <p:extLst>
      <p:ext uri="{BB962C8B-B14F-4D97-AF65-F5344CB8AC3E}">
        <p14:creationId xmlns:p14="http://schemas.microsoft.com/office/powerpoint/2010/main" val="1195957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indent="0" algn="ctr">
              <a:buNone/>
            </a:pPr>
            <a:r>
              <a:rPr lang="en-US" dirty="0"/>
              <a:t>Lock up your medications.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800" y="2152183"/>
            <a:ext cx="1917700" cy="2547284"/>
          </a:xfrm>
          <a:prstGeom prst="rect">
            <a:avLst/>
          </a:prstGeom>
        </p:spPr>
      </p:pic>
    </p:spTree>
    <p:extLst>
      <p:ext uri="{BB962C8B-B14F-4D97-AF65-F5344CB8AC3E}">
        <p14:creationId xmlns:p14="http://schemas.microsoft.com/office/powerpoint/2010/main" val="1946069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lvl="0" indent="0">
              <a:buNone/>
            </a:pPr>
            <a:r>
              <a:rPr lang="en-US" dirty="0"/>
              <a:t>Safely dispose of unused medications at a take-back location near you.</a:t>
            </a:r>
          </a:p>
          <a:p>
            <a:pPr marL="0" lvl="0" indent="0" algn="ctr">
              <a:buNone/>
            </a:pPr>
            <a:r>
              <a:rPr lang="en-US" dirty="0" err="1"/>
              <a:t>MedTakeBackWashington.org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804" y="1831812"/>
            <a:ext cx="2056393" cy="2971352"/>
          </a:xfrm>
          <a:prstGeom prst="rect">
            <a:avLst/>
          </a:prstGeom>
        </p:spPr>
      </p:pic>
    </p:spTree>
    <p:extLst>
      <p:ext uri="{BB962C8B-B14F-4D97-AF65-F5344CB8AC3E}">
        <p14:creationId xmlns:p14="http://schemas.microsoft.com/office/powerpoint/2010/main" val="591856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you do?</a:t>
            </a:r>
          </a:p>
        </p:txBody>
      </p:sp>
      <p:sp>
        <p:nvSpPr>
          <p:cNvPr id="3" name="Content Placeholder 2"/>
          <p:cNvSpPr>
            <a:spLocks noGrp="1"/>
          </p:cNvSpPr>
          <p:nvPr>
            <p:ph idx="1"/>
          </p:nvPr>
        </p:nvSpPr>
        <p:spPr>
          <a:xfrm>
            <a:off x="838200" y="1631315"/>
            <a:ext cx="10515600" cy="4351338"/>
          </a:xfrm>
        </p:spPr>
        <p:txBody>
          <a:bodyPr anchor="b" anchorCtr="0">
            <a:normAutofit/>
          </a:bodyPr>
          <a:lstStyle/>
          <a:p>
            <a:pPr marL="0" lvl="0" indent="0" algn="ctr">
              <a:buNone/>
            </a:pPr>
            <a:r>
              <a:rPr lang="en-US" dirty="0"/>
              <a:t>Talk with your family and friends about the risks of opioid misuse.</a:t>
            </a:r>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4340" y="1312264"/>
            <a:ext cx="3703320" cy="3703320"/>
          </a:xfrm>
          <a:prstGeom prst="rect">
            <a:avLst/>
          </a:prstGeom>
        </p:spPr>
      </p:pic>
    </p:spTree>
    <p:extLst>
      <p:ext uri="{BB962C8B-B14F-4D97-AF65-F5344CB8AC3E}">
        <p14:creationId xmlns:p14="http://schemas.microsoft.com/office/powerpoint/2010/main" val="697433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respond to an overdose</a:t>
            </a:r>
          </a:p>
        </p:txBody>
      </p:sp>
    </p:spTree>
    <p:extLst>
      <p:ext uri="{BB962C8B-B14F-4D97-AF65-F5344CB8AC3E}">
        <p14:creationId xmlns:p14="http://schemas.microsoft.com/office/powerpoint/2010/main" val="44705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Me</a:t>
            </a:r>
          </a:p>
        </p:txBody>
      </p:sp>
      <p:sp>
        <p:nvSpPr>
          <p:cNvPr id="3" name="Content Placeholder 2"/>
          <p:cNvSpPr>
            <a:spLocks noGrp="1"/>
          </p:cNvSpPr>
          <p:nvPr>
            <p:ph idx="1"/>
          </p:nvPr>
        </p:nvSpPr>
        <p:spPr/>
        <p:txBody>
          <a:bodyPr/>
          <a:lstStyle/>
          <a:p>
            <a:r>
              <a:rPr lang="en-US" dirty="0"/>
              <a:t>[Name]</a:t>
            </a:r>
          </a:p>
          <a:p>
            <a:r>
              <a:rPr lang="en-US" dirty="0"/>
              <a:t>[Title]</a:t>
            </a:r>
          </a:p>
          <a:p>
            <a:r>
              <a:rPr lang="en-US" dirty="0"/>
              <a:t>[Organization]</a:t>
            </a:r>
          </a:p>
          <a:p>
            <a:r>
              <a:rPr lang="en-US" dirty="0"/>
              <a:t>[How/why you work in opioid awareness/education – 6 words or less]</a:t>
            </a:r>
          </a:p>
          <a:p>
            <a:endParaRPr lang="en-US" dirty="0"/>
          </a:p>
          <a:p>
            <a:endParaRPr lang="en-US" dirty="0"/>
          </a:p>
        </p:txBody>
      </p:sp>
    </p:spTree>
    <p:extLst>
      <p:ext uri="{BB962C8B-B14F-4D97-AF65-F5344CB8AC3E}">
        <p14:creationId xmlns:p14="http://schemas.microsoft.com/office/powerpoint/2010/main" val="3638556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a14:imgEffect>
                      <a14:brightnessContrast bright="-26000"/>
                    </a14:imgEffect>
                  </a14:imgLayer>
                </a14:imgProps>
              </a:ext>
            </a:extLst>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Signs of an Overdose</a:t>
            </a:r>
          </a:p>
        </p:txBody>
      </p:sp>
      <p:sp>
        <p:nvSpPr>
          <p:cNvPr id="6" name="Rectangle 5">
            <a:extLst>
              <a:ext uri="{FF2B5EF4-FFF2-40B4-BE49-F238E27FC236}">
                <a16:creationId xmlns:a16="http://schemas.microsoft.com/office/drawing/2014/main" id="{B7B9EA75-1810-AD4C-B5CB-4E4A4EBFB8A8}"/>
              </a:ext>
            </a:extLst>
          </p:cNvPr>
          <p:cNvSpPr/>
          <p:nvPr/>
        </p:nvSpPr>
        <p:spPr>
          <a:xfrm>
            <a:off x="1440493" y="1703539"/>
            <a:ext cx="4479621" cy="1828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365760" rtlCol="0" anchor="ctr"/>
          <a:lstStyle/>
          <a:p>
            <a:pPr algn="r"/>
            <a:r>
              <a:rPr lang="en-US" b="1" dirty="0"/>
              <a:t>SLOW OR NO BREATHING</a:t>
            </a:r>
          </a:p>
        </p:txBody>
      </p:sp>
      <p:sp>
        <p:nvSpPr>
          <p:cNvPr id="7" name="Rectangle 6">
            <a:extLst>
              <a:ext uri="{FF2B5EF4-FFF2-40B4-BE49-F238E27FC236}">
                <a16:creationId xmlns:a16="http://schemas.microsoft.com/office/drawing/2014/main" id="{3E6D115E-5BE3-E441-9772-B43CEB417A88}"/>
              </a:ext>
            </a:extLst>
          </p:cNvPr>
          <p:cNvSpPr/>
          <p:nvPr/>
        </p:nvSpPr>
        <p:spPr>
          <a:xfrm>
            <a:off x="6208734" y="1703539"/>
            <a:ext cx="4479621" cy="1828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Ins="365760" rtlCol="0" anchor="ctr"/>
          <a:lstStyle/>
          <a:p>
            <a:r>
              <a:rPr lang="en-US" b="1" dirty="0"/>
              <a:t>WON’T WAKE UP</a:t>
            </a:r>
          </a:p>
        </p:txBody>
      </p:sp>
      <p:sp>
        <p:nvSpPr>
          <p:cNvPr id="8" name="Rectangle 7">
            <a:extLst>
              <a:ext uri="{FF2B5EF4-FFF2-40B4-BE49-F238E27FC236}">
                <a16:creationId xmlns:a16="http://schemas.microsoft.com/office/drawing/2014/main" id="{D53E6355-D04E-904D-9F5D-B5ACEE09745C}"/>
              </a:ext>
            </a:extLst>
          </p:cNvPr>
          <p:cNvSpPr/>
          <p:nvPr/>
        </p:nvSpPr>
        <p:spPr>
          <a:xfrm>
            <a:off x="1440493" y="3758406"/>
            <a:ext cx="4479621" cy="1828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365760" rtlCol="0" anchor="ctr"/>
          <a:lstStyle/>
          <a:p>
            <a:pPr algn="r"/>
            <a:r>
              <a:rPr lang="en-US" b="1" dirty="0"/>
              <a:t>PALE, ASHY, COOL SKIN</a:t>
            </a:r>
          </a:p>
        </p:txBody>
      </p:sp>
      <p:sp>
        <p:nvSpPr>
          <p:cNvPr id="9" name="Rectangle 8">
            <a:extLst>
              <a:ext uri="{FF2B5EF4-FFF2-40B4-BE49-F238E27FC236}">
                <a16:creationId xmlns:a16="http://schemas.microsoft.com/office/drawing/2014/main" id="{5186C7B4-1939-5D4C-88CC-450E54638281}"/>
              </a:ext>
            </a:extLst>
          </p:cNvPr>
          <p:cNvSpPr/>
          <p:nvPr/>
        </p:nvSpPr>
        <p:spPr>
          <a:xfrm>
            <a:off x="6208734" y="3758406"/>
            <a:ext cx="4479621" cy="18288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Ins="365760" rtlCol="0" anchor="ctr"/>
          <a:lstStyle/>
          <a:p>
            <a:r>
              <a:rPr lang="en-US" b="1" dirty="0"/>
              <a:t>BLUE LIPS OR FINGERNAILS</a:t>
            </a:r>
          </a:p>
        </p:txBody>
      </p:sp>
    </p:spTree>
    <p:extLst>
      <p:ext uri="{BB962C8B-B14F-4D97-AF65-F5344CB8AC3E}">
        <p14:creationId xmlns:p14="http://schemas.microsoft.com/office/powerpoint/2010/main" val="876802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Respond to an Overdose</a:t>
            </a:r>
          </a:p>
        </p:txBody>
      </p:sp>
      <p:sp>
        <p:nvSpPr>
          <p:cNvPr id="3" name="Content Placeholder 2"/>
          <p:cNvSpPr>
            <a:spLocks noGrp="1"/>
          </p:cNvSpPr>
          <p:nvPr>
            <p:ph idx="1"/>
          </p:nvPr>
        </p:nvSpPr>
        <p:spPr>
          <a:xfrm>
            <a:off x="838200" y="1631315"/>
            <a:ext cx="10515600" cy="4351338"/>
          </a:xfrm>
        </p:spPr>
        <p:txBody>
          <a:bodyPr anchor="t">
            <a:normAutofit/>
          </a:bodyPr>
          <a:lstStyle/>
          <a:p>
            <a:pPr lvl="0"/>
            <a:r>
              <a:rPr lang="en-US" dirty="0"/>
              <a:t>Call 911 for help</a:t>
            </a:r>
          </a:p>
          <a:p>
            <a:r>
              <a:rPr lang="en-US" dirty="0"/>
              <a:t>Check for signs of an opioid overdose</a:t>
            </a:r>
          </a:p>
          <a:p>
            <a:pPr lvl="0"/>
            <a:r>
              <a:rPr lang="en-US" dirty="0"/>
              <a:t>Give naloxone and give rescue breaths</a:t>
            </a:r>
          </a:p>
          <a:p>
            <a:pPr lvl="0"/>
            <a:r>
              <a:rPr lang="en-US" dirty="0"/>
              <a:t>Stay with the person until medical help arrives</a:t>
            </a:r>
          </a:p>
          <a:p>
            <a:pPr marL="0" indent="0">
              <a:buNone/>
            </a:pPr>
            <a:endParaRPr lang="en-US" dirty="0"/>
          </a:p>
        </p:txBody>
      </p:sp>
    </p:spTree>
    <p:extLst>
      <p:ext uri="{BB962C8B-B14F-4D97-AF65-F5344CB8AC3E}">
        <p14:creationId xmlns:p14="http://schemas.microsoft.com/office/powerpoint/2010/main" val="1157589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 more, share information</a:t>
            </a:r>
          </a:p>
        </p:txBody>
      </p:sp>
    </p:spTree>
    <p:extLst>
      <p:ext uri="{BB962C8B-B14F-4D97-AF65-F5344CB8AC3E}">
        <p14:creationId xmlns:p14="http://schemas.microsoft.com/office/powerpoint/2010/main" val="1333428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Information</a:t>
            </a:r>
          </a:p>
        </p:txBody>
      </p:sp>
      <p:sp>
        <p:nvSpPr>
          <p:cNvPr id="3" name="Content Placeholder 2"/>
          <p:cNvSpPr>
            <a:spLocks noGrp="1"/>
          </p:cNvSpPr>
          <p:nvPr>
            <p:ph idx="1"/>
          </p:nvPr>
        </p:nvSpPr>
        <p:spPr>
          <a:xfrm>
            <a:off x="838200" y="1631315"/>
            <a:ext cx="10515600" cy="4351338"/>
          </a:xfrm>
        </p:spPr>
        <p:txBody>
          <a:bodyPr anchor="t">
            <a:normAutofit/>
          </a:bodyPr>
          <a:lstStyle/>
          <a:p>
            <a:r>
              <a:rPr lang="en-US" dirty="0"/>
              <a:t>In our community</a:t>
            </a:r>
          </a:p>
          <a:p>
            <a:r>
              <a:rPr lang="en-US" dirty="0"/>
              <a:t>Existing tools and resources</a:t>
            </a:r>
          </a:p>
          <a:p>
            <a:pPr lvl="1"/>
            <a:r>
              <a:rPr lang="en-US" dirty="0"/>
              <a:t>Social media content</a:t>
            </a:r>
          </a:p>
          <a:p>
            <a:pPr lvl="1"/>
            <a:r>
              <a:rPr lang="en-US" dirty="0"/>
              <a:t>Posters</a:t>
            </a:r>
          </a:p>
          <a:p>
            <a:pPr lvl="1"/>
            <a:r>
              <a:rPr lang="en-US" dirty="0"/>
              <a:t>Rack cards</a:t>
            </a:r>
          </a:p>
          <a:p>
            <a:pPr lvl="1"/>
            <a:r>
              <a:rPr lang="en-US" dirty="0"/>
              <a:t>Videos</a:t>
            </a:r>
          </a:p>
          <a:p>
            <a:pPr marL="0" indent="0">
              <a:buNone/>
            </a:pPr>
            <a:endParaRPr lang="en-US" dirty="0"/>
          </a:p>
        </p:txBody>
      </p:sp>
    </p:spTree>
    <p:extLst>
      <p:ext uri="{BB962C8B-B14F-4D97-AF65-F5344CB8AC3E}">
        <p14:creationId xmlns:p14="http://schemas.microsoft.com/office/powerpoint/2010/main" val="1090462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Information</a:t>
            </a:r>
          </a:p>
        </p:txBody>
      </p:sp>
      <p:sp>
        <p:nvSpPr>
          <p:cNvPr id="3" name="Content Placeholder 2"/>
          <p:cNvSpPr>
            <a:spLocks noGrp="1"/>
          </p:cNvSpPr>
          <p:nvPr>
            <p:ph idx="1"/>
          </p:nvPr>
        </p:nvSpPr>
        <p:spPr>
          <a:xfrm>
            <a:off x="838200" y="1631315"/>
            <a:ext cx="10515600" cy="4351338"/>
          </a:xfrm>
        </p:spPr>
        <p:txBody>
          <a:bodyPr anchor="t">
            <a:normAutofit/>
          </a:bodyPr>
          <a:lstStyle/>
          <a:p>
            <a:r>
              <a:rPr lang="en-US" dirty="0" err="1"/>
              <a:t>GetTheFactsRX.com</a:t>
            </a:r>
            <a:endParaRPr lang="en-US" dirty="0"/>
          </a:p>
          <a:p>
            <a:pPr lvl="1"/>
            <a:r>
              <a:rPr lang="en-US" dirty="0"/>
              <a:t>Learn more about opioids</a:t>
            </a:r>
          </a:p>
          <a:p>
            <a:pPr lvl="1"/>
            <a:r>
              <a:rPr lang="en-US" dirty="0"/>
              <a:t>Learn more about safe storage and disposal</a:t>
            </a:r>
          </a:p>
          <a:p>
            <a:pPr lvl="1"/>
            <a:r>
              <a:rPr lang="en-US" dirty="0"/>
              <a:t>Conversation starters</a:t>
            </a:r>
          </a:p>
          <a:p>
            <a:pPr lvl="1"/>
            <a:r>
              <a:rPr lang="en-US" dirty="0"/>
              <a:t>Resources</a:t>
            </a:r>
          </a:p>
          <a:p>
            <a:pPr lvl="1"/>
            <a:r>
              <a:rPr lang="en-US" dirty="0"/>
              <a:t>Treatment resources</a:t>
            </a:r>
          </a:p>
          <a:p>
            <a:pPr lvl="1"/>
            <a:r>
              <a:rPr lang="en-US" dirty="0"/>
              <a:t>Items for download to share</a:t>
            </a:r>
          </a:p>
          <a:p>
            <a:pPr marL="0" indent="0">
              <a:buNone/>
            </a:pPr>
            <a:endParaRPr lang="en-US" dirty="0"/>
          </a:p>
        </p:txBody>
      </p:sp>
    </p:spTree>
    <p:extLst>
      <p:ext uri="{BB962C8B-B14F-4D97-AF65-F5344CB8AC3E}">
        <p14:creationId xmlns:p14="http://schemas.microsoft.com/office/powerpoint/2010/main" val="2111802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Available</a:t>
            </a:r>
          </a:p>
        </p:txBody>
      </p:sp>
      <p:pic>
        <p:nvPicPr>
          <p:cNvPr id="4" name="Picture 3">
            <a:extLst>
              <a:ext uri="{FF2B5EF4-FFF2-40B4-BE49-F238E27FC236}">
                <a16:creationId xmlns:a16="http://schemas.microsoft.com/office/drawing/2014/main" id="{CB737EFF-22C1-670C-C33A-F2D5C3CB7CC4}"/>
              </a:ext>
            </a:extLst>
          </p:cNvPr>
          <p:cNvPicPr>
            <a:picLocks noChangeAspect="1"/>
          </p:cNvPicPr>
          <p:nvPr/>
        </p:nvPicPr>
        <p:blipFill>
          <a:blip r:embed="rId3"/>
          <a:srcRect t="440" b="440"/>
          <a:stretch/>
        </p:blipFill>
        <p:spPr>
          <a:xfrm>
            <a:off x="6485803" y="1533831"/>
            <a:ext cx="4239428" cy="4202128"/>
          </a:xfrm>
          <a:prstGeom prst="rect">
            <a:avLst/>
          </a:prstGeom>
        </p:spPr>
      </p:pic>
      <p:pic>
        <p:nvPicPr>
          <p:cNvPr id="8" name="Picture 7" descr="A picture containing text, screenshot, brand, key&#10;&#10;Description automatically generated">
            <a:extLst>
              <a:ext uri="{FF2B5EF4-FFF2-40B4-BE49-F238E27FC236}">
                <a16:creationId xmlns:a16="http://schemas.microsoft.com/office/drawing/2014/main" id="{6B321C61-AD6C-19A0-7C91-26244F0BB971}"/>
              </a:ext>
            </a:extLst>
          </p:cNvPr>
          <p:cNvPicPr>
            <a:picLocks noChangeAspect="1"/>
          </p:cNvPicPr>
          <p:nvPr/>
        </p:nvPicPr>
        <p:blipFill>
          <a:blip r:embed="rId4"/>
          <a:stretch>
            <a:fillRect/>
          </a:stretch>
        </p:blipFill>
        <p:spPr>
          <a:xfrm>
            <a:off x="2080163" y="1533831"/>
            <a:ext cx="3870692" cy="2030739"/>
          </a:xfrm>
          <a:prstGeom prst="rect">
            <a:avLst/>
          </a:prstGeom>
        </p:spPr>
      </p:pic>
      <p:pic>
        <p:nvPicPr>
          <p:cNvPr id="11" name="Picture 10" descr="A person and person standing together&#10;&#10;Description automatically generated with low confidence">
            <a:extLst>
              <a:ext uri="{FF2B5EF4-FFF2-40B4-BE49-F238E27FC236}">
                <a16:creationId xmlns:a16="http://schemas.microsoft.com/office/drawing/2014/main" id="{4B54641A-CE83-37D8-A008-6161F0B2AB39}"/>
              </a:ext>
            </a:extLst>
          </p:cNvPr>
          <p:cNvPicPr>
            <a:picLocks noChangeAspect="1"/>
          </p:cNvPicPr>
          <p:nvPr/>
        </p:nvPicPr>
        <p:blipFill>
          <a:blip r:embed="rId5"/>
          <a:stretch>
            <a:fillRect/>
          </a:stretch>
        </p:blipFill>
        <p:spPr>
          <a:xfrm>
            <a:off x="2080163" y="3705220"/>
            <a:ext cx="3870692" cy="2030739"/>
          </a:xfrm>
          <a:prstGeom prst="rect">
            <a:avLst/>
          </a:prstGeom>
        </p:spPr>
      </p:pic>
    </p:spTree>
    <p:extLst>
      <p:ext uri="{BB962C8B-B14F-4D97-AF65-F5344CB8AC3E}">
        <p14:creationId xmlns:p14="http://schemas.microsoft.com/office/powerpoint/2010/main" val="1857398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5F81AA5-BCF6-5859-0FFA-7D878FAF9C48}"/>
              </a:ext>
            </a:extLst>
          </p:cNvPr>
          <p:cNvPicPr>
            <a:picLocks noChangeAspect="1"/>
          </p:cNvPicPr>
          <p:nvPr/>
        </p:nvPicPr>
        <p:blipFill>
          <a:blip r:embed="rId3"/>
          <a:srcRect/>
          <a:stretch/>
        </p:blipFill>
        <p:spPr>
          <a:xfrm>
            <a:off x="9182007" y="577518"/>
            <a:ext cx="2340252" cy="5251815"/>
          </a:xfrm>
          <a:prstGeom prst="rect">
            <a:avLst/>
          </a:prstGeom>
        </p:spPr>
      </p:pic>
      <p:pic>
        <p:nvPicPr>
          <p:cNvPr id="4" name="Picture 3" descr="Text&#10;&#10;Description automatically generated">
            <a:extLst>
              <a:ext uri="{FF2B5EF4-FFF2-40B4-BE49-F238E27FC236}">
                <a16:creationId xmlns:a16="http://schemas.microsoft.com/office/drawing/2014/main" id="{F52D84C3-1D15-3B34-EC3B-68D2F7668BB9}"/>
              </a:ext>
            </a:extLst>
          </p:cNvPr>
          <p:cNvPicPr>
            <a:picLocks noChangeAspect="1"/>
          </p:cNvPicPr>
          <p:nvPr/>
        </p:nvPicPr>
        <p:blipFill rotWithShape="1">
          <a:blip r:embed="rId4"/>
          <a:srcRect l="470"/>
          <a:stretch/>
        </p:blipFill>
        <p:spPr>
          <a:xfrm>
            <a:off x="669686" y="577518"/>
            <a:ext cx="2334301" cy="5251815"/>
          </a:xfrm>
          <a:prstGeom prst="rect">
            <a:avLst/>
          </a:prstGeom>
        </p:spPr>
      </p:pic>
      <p:sp>
        <p:nvSpPr>
          <p:cNvPr id="2" name="Title 1"/>
          <p:cNvSpPr>
            <a:spLocks noGrp="1"/>
          </p:cNvSpPr>
          <p:nvPr>
            <p:ph type="title"/>
          </p:nvPr>
        </p:nvSpPr>
        <p:spPr/>
        <p:txBody>
          <a:bodyPr/>
          <a:lstStyle/>
          <a:p>
            <a:r>
              <a:rPr lang="en-US" dirty="0"/>
              <a:t>Resources Available</a:t>
            </a:r>
          </a:p>
        </p:txBody>
      </p:sp>
      <p:pic>
        <p:nvPicPr>
          <p:cNvPr id="5" name="Picture 4" descr="A picture containing human face, clothing, person, person&#10;&#10;Description automatically generated">
            <a:extLst>
              <a:ext uri="{FF2B5EF4-FFF2-40B4-BE49-F238E27FC236}">
                <a16:creationId xmlns:a16="http://schemas.microsoft.com/office/drawing/2014/main" id="{2325A17F-7F29-D854-0945-0497AAD99966}"/>
              </a:ext>
            </a:extLst>
          </p:cNvPr>
          <p:cNvPicPr>
            <a:picLocks noChangeAspect="1"/>
          </p:cNvPicPr>
          <p:nvPr/>
        </p:nvPicPr>
        <p:blipFill>
          <a:blip r:embed="rId5"/>
          <a:stretch>
            <a:fillRect/>
          </a:stretch>
        </p:blipFill>
        <p:spPr>
          <a:xfrm>
            <a:off x="3378264" y="2010204"/>
            <a:ext cx="5424441" cy="2837592"/>
          </a:xfrm>
          <a:prstGeom prst="rect">
            <a:avLst/>
          </a:prstGeom>
        </p:spPr>
      </p:pic>
    </p:spTree>
    <p:extLst>
      <p:ext uri="{BB962C8B-B14F-4D97-AF65-F5344CB8AC3E}">
        <p14:creationId xmlns:p14="http://schemas.microsoft.com/office/powerpoint/2010/main" val="1109593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p>
        </p:txBody>
      </p:sp>
      <p:sp>
        <p:nvSpPr>
          <p:cNvPr id="3" name="Content Placeholder 2"/>
          <p:cNvSpPr>
            <a:spLocks noGrp="1"/>
          </p:cNvSpPr>
          <p:nvPr>
            <p:ph idx="1"/>
          </p:nvPr>
        </p:nvSpPr>
        <p:spPr>
          <a:xfrm>
            <a:off x="838200" y="1312264"/>
            <a:ext cx="10515600" cy="4351338"/>
          </a:xfrm>
        </p:spPr>
        <p:txBody>
          <a:bodyPr anchor="ctr">
            <a:normAutofit/>
          </a:bodyPr>
          <a:lstStyle/>
          <a:p>
            <a:pPr marL="0" indent="0" algn="ctr">
              <a:buNone/>
            </a:pPr>
            <a:r>
              <a:rPr lang="en-US" b="1" dirty="0"/>
              <a:t>You have a role to play. You are part of the solution.</a:t>
            </a:r>
          </a:p>
        </p:txBody>
      </p:sp>
    </p:spTree>
    <p:extLst>
      <p:ext uri="{BB962C8B-B14F-4D97-AF65-F5344CB8AC3E}">
        <p14:creationId xmlns:p14="http://schemas.microsoft.com/office/powerpoint/2010/main" val="130191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0" y="1951038"/>
            <a:ext cx="4781550" cy="2852737"/>
          </a:xfrm>
        </p:spPr>
        <p:txBody>
          <a:bodyPr anchor="ctr">
            <a:normAutofit/>
          </a:bodyPr>
          <a:lstStyle/>
          <a:p>
            <a:r>
              <a:rPr lang="en-US" sz="2000" dirty="0"/>
              <a:t>[Name]</a:t>
            </a:r>
            <a:br>
              <a:rPr lang="en-US" sz="2000" dirty="0"/>
            </a:br>
            <a:r>
              <a:rPr lang="en-US" sz="2000" dirty="0"/>
              <a:t>[Title]</a:t>
            </a:r>
            <a:br>
              <a:rPr lang="en-US" sz="2000" dirty="0"/>
            </a:br>
            <a:r>
              <a:rPr lang="en-US" sz="2000" dirty="0"/>
              <a:t>[Organization]</a:t>
            </a:r>
            <a:br>
              <a:rPr lang="en-US" sz="2000" dirty="0"/>
            </a:br>
            <a:r>
              <a:rPr lang="en-US" sz="2000" dirty="0"/>
              <a:t>[Phone Number]</a:t>
            </a:r>
            <a:br>
              <a:rPr lang="en-US" sz="2000" dirty="0"/>
            </a:br>
            <a:r>
              <a:rPr lang="en-US" sz="2000" dirty="0"/>
              <a:t>[Email]</a:t>
            </a:r>
            <a:br>
              <a:rPr lang="en-US" dirty="0"/>
            </a:br>
            <a:endParaRPr lang="en-US" dirty="0"/>
          </a:p>
        </p:txBody>
      </p:sp>
    </p:spTree>
    <p:extLst>
      <p:ext uri="{BB962C8B-B14F-4D97-AF65-F5344CB8AC3E}">
        <p14:creationId xmlns:p14="http://schemas.microsoft.com/office/powerpoint/2010/main" val="2110700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Statement</a:t>
            </a:r>
          </a:p>
        </p:txBody>
      </p:sp>
      <p:sp>
        <p:nvSpPr>
          <p:cNvPr id="3" name="Content Placeholder 2"/>
          <p:cNvSpPr>
            <a:spLocks noGrp="1"/>
          </p:cNvSpPr>
          <p:nvPr>
            <p:ph idx="1"/>
          </p:nvPr>
        </p:nvSpPr>
        <p:spPr>
          <a:xfrm>
            <a:off x="838200" y="1312264"/>
            <a:ext cx="10515600" cy="4351338"/>
          </a:xfrm>
        </p:spPr>
        <p:txBody>
          <a:bodyPr anchor="ctr">
            <a:normAutofit/>
          </a:bodyPr>
          <a:lstStyle/>
          <a:p>
            <a:pPr marL="0" indent="0" algn="ctr">
              <a:lnSpc>
                <a:spcPct val="100000"/>
              </a:lnSpc>
              <a:spcBef>
                <a:spcPts val="0"/>
              </a:spcBef>
              <a:buNone/>
            </a:pPr>
            <a:r>
              <a:rPr lang="en-US" sz="2700" dirty="0"/>
              <a:t>The Starts with One campaign is designed to inform and educate young adults, their parents, and older adults about the dangers of prescription drug misuse and the importance of safe storage, use, and disposal. </a:t>
            </a:r>
          </a:p>
          <a:p>
            <a:pPr marL="0" marR="0" lvl="0" indent="0" defTabSz="914400" eaLnBrk="1" fontAlgn="auto" latinLnBrk="0" hangingPunct="1">
              <a:lnSpc>
                <a:spcPct val="100000"/>
              </a:lnSpc>
              <a:spcBef>
                <a:spcPts val="0"/>
              </a:spcBef>
              <a:spcAft>
                <a:spcPts val="0"/>
              </a:spcAft>
              <a:buClrTx/>
              <a:buSzTx/>
              <a:buFontTx/>
              <a:buNone/>
              <a:tabLst/>
              <a:defRPr/>
            </a:pPr>
            <a:endParaRPr lang="en-US" sz="2700" dirty="0"/>
          </a:p>
        </p:txBody>
      </p:sp>
    </p:spTree>
    <p:extLst>
      <p:ext uri="{BB962C8B-B14F-4D97-AF65-F5344CB8AC3E}">
        <p14:creationId xmlns:p14="http://schemas.microsoft.com/office/powerpoint/2010/main" val="1266581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Role</a:t>
            </a:r>
          </a:p>
        </p:txBody>
      </p:sp>
      <p:sp>
        <p:nvSpPr>
          <p:cNvPr id="3" name="Content Placeholder 2"/>
          <p:cNvSpPr>
            <a:spLocks noGrp="1"/>
          </p:cNvSpPr>
          <p:nvPr>
            <p:ph idx="1"/>
          </p:nvPr>
        </p:nvSpPr>
        <p:spPr>
          <a:xfrm>
            <a:off x="838200" y="1312264"/>
            <a:ext cx="10515600" cy="4351338"/>
          </a:xfrm>
        </p:spPr>
        <p:txBody>
          <a:bodyPr anchor="ctr"/>
          <a:lstStyle/>
          <a:p>
            <a:pPr marL="0" indent="0" algn="ctr">
              <a:buNone/>
            </a:pPr>
            <a:r>
              <a:rPr lang="en-US" dirty="0"/>
              <a:t>The campaign is supporting the work of local communities around the state. People are taking simple steps to be part of the solution and to prevent opioid misuse. We all play a role.</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93213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opioid?</a:t>
            </a:r>
          </a:p>
        </p:txBody>
      </p:sp>
    </p:spTree>
    <p:extLst>
      <p:ext uri="{BB962C8B-B14F-4D97-AF65-F5344CB8AC3E}">
        <p14:creationId xmlns:p14="http://schemas.microsoft.com/office/powerpoint/2010/main" val="656022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opioid?</a:t>
            </a:r>
          </a:p>
        </p:txBody>
      </p:sp>
      <p:sp>
        <p:nvSpPr>
          <p:cNvPr id="3" name="Content Placeholder 2"/>
          <p:cNvSpPr>
            <a:spLocks noGrp="1"/>
          </p:cNvSpPr>
          <p:nvPr>
            <p:ph idx="1"/>
          </p:nvPr>
        </p:nvSpPr>
        <p:spPr>
          <a:xfrm>
            <a:off x="838200" y="1596035"/>
            <a:ext cx="10515600" cy="4351338"/>
          </a:xfrm>
        </p:spPr>
        <p:txBody>
          <a:bodyPr>
            <a:normAutofit lnSpcReduction="10000"/>
          </a:bodyPr>
          <a:lstStyle/>
          <a:p>
            <a:r>
              <a:rPr lang="en-US" dirty="0"/>
              <a:t>Commonly used to reduce pain</a:t>
            </a:r>
          </a:p>
          <a:p>
            <a:endParaRPr lang="en-US" dirty="0"/>
          </a:p>
          <a:p>
            <a:r>
              <a:rPr lang="en-US" dirty="0"/>
              <a:t>Common prescription opioids include:</a:t>
            </a:r>
          </a:p>
          <a:p>
            <a:pPr lvl="1"/>
            <a:r>
              <a:rPr lang="en-US" dirty="0"/>
              <a:t>Oxycodone</a:t>
            </a:r>
          </a:p>
          <a:p>
            <a:pPr lvl="1"/>
            <a:r>
              <a:rPr lang="en-US" dirty="0"/>
              <a:t>Hydrocodone</a:t>
            </a:r>
          </a:p>
          <a:p>
            <a:pPr lvl="1"/>
            <a:r>
              <a:rPr lang="en-US" dirty="0"/>
              <a:t>Codeine</a:t>
            </a:r>
          </a:p>
          <a:p>
            <a:pPr lvl="1"/>
            <a:r>
              <a:rPr lang="en-US" dirty="0"/>
              <a:t>Morphine</a:t>
            </a:r>
          </a:p>
          <a:p>
            <a:pPr lvl="1"/>
            <a:r>
              <a:rPr lang="en-US" dirty="0"/>
              <a:t>Fentanyl</a:t>
            </a:r>
          </a:p>
          <a:p>
            <a:endParaRPr lang="en-US" dirty="0"/>
          </a:p>
          <a:p>
            <a:r>
              <a:rPr lang="en-US" dirty="0"/>
              <a:t>Heroin is an illegal opioid</a:t>
            </a:r>
          </a:p>
        </p:txBody>
      </p:sp>
    </p:spTree>
    <p:extLst>
      <p:ext uri="{BB962C8B-B14F-4D97-AF65-F5344CB8AC3E}">
        <p14:creationId xmlns:p14="http://schemas.microsoft.com/office/powerpoint/2010/main" val="268441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an opioid affect you?</a:t>
            </a:r>
          </a:p>
        </p:txBody>
      </p:sp>
    </p:spTree>
    <p:extLst>
      <p:ext uri="{BB962C8B-B14F-4D97-AF65-F5344CB8AC3E}">
        <p14:creationId xmlns:p14="http://schemas.microsoft.com/office/powerpoint/2010/main" val="593802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an opioid affect you?</a:t>
            </a:r>
          </a:p>
        </p:txBody>
      </p:sp>
      <p:sp>
        <p:nvSpPr>
          <p:cNvPr id="3" name="Content Placeholder 2"/>
          <p:cNvSpPr>
            <a:spLocks noGrp="1"/>
          </p:cNvSpPr>
          <p:nvPr>
            <p:ph idx="1"/>
          </p:nvPr>
        </p:nvSpPr>
        <p:spPr/>
        <p:txBody>
          <a:bodyPr/>
          <a:lstStyle/>
          <a:p>
            <a:r>
              <a:rPr lang="en-US" dirty="0"/>
              <a:t>Dulls perceptions of pain</a:t>
            </a:r>
          </a:p>
          <a:p>
            <a:r>
              <a:rPr lang="en-US" dirty="0"/>
              <a:t>Negatively affects the reward center in the brain</a:t>
            </a:r>
          </a:p>
          <a:p>
            <a:r>
              <a:rPr lang="en-US" dirty="0"/>
              <a:t>Can affect the brain’s reward (pleasure) center</a:t>
            </a:r>
          </a:p>
          <a:p>
            <a:r>
              <a:rPr lang="en-US" dirty="0"/>
              <a:t>Can make a person feel euphoric (high)</a:t>
            </a:r>
          </a:p>
          <a:p>
            <a:r>
              <a:rPr lang="en-US" dirty="0"/>
              <a:t>Highly addictive</a:t>
            </a:r>
          </a:p>
        </p:txBody>
      </p:sp>
    </p:spTree>
    <p:extLst>
      <p:ext uri="{BB962C8B-B14F-4D97-AF65-F5344CB8AC3E}">
        <p14:creationId xmlns:p14="http://schemas.microsoft.com/office/powerpoint/2010/main" val="1859754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is affected by opioids?</a:t>
            </a:r>
          </a:p>
        </p:txBody>
      </p:sp>
    </p:spTree>
    <p:extLst>
      <p:ext uri="{BB962C8B-B14F-4D97-AF65-F5344CB8AC3E}">
        <p14:creationId xmlns:p14="http://schemas.microsoft.com/office/powerpoint/2010/main" val="4761326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6705</TotalTime>
  <Words>2418</Words>
  <Application>Microsoft Macintosh PowerPoint</Application>
  <PresentationFormat>Widescreen</PresentationFormat>
  <Paragraphs>240</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Georgia</vt:lpstr>
      <vt:lpstr>Office Theme</vt:lpstr>
      <vt:lpstr>PowerPoint Presentation</vt:lpstr>
      <vt:lpstr>About Me</vt:lpstr>
      <vt:lpstr>Purpose Statement</vt:lpstr>
      <vt:lpstr>Your Role</vt:lpstr>
      <vt:lpstr>What is an opioid?</vt:lpstr>
      <vt:lpstr>What is an opioid?</vt:lpstr>
      <vt:lpstr>How does an opioid affect you?</vt:lpstr>
      <vt:lpstr>How does an opioid affect you?</vt:lpstr>
      <vt:lpstr>Who is affected by opioids?</vt:lpstr>
      <vt:lpstr>Who is affected by opioids?</vt:lpstr>
      <vt:lpstr>What can you do?</vt:lpstr>
      <vt:lpstr>What can you do?</vt:lpstr>
      <vt:lpstr>What can you do?</vt:lpstr>
      <vt:lpstr>What can you do?</vt:lpstr>
      <vt:lpstr>What can you do?</vt:lpstr>
      <vt:lpstr>What can you do?</vt:lpstr>
      <vt:lpstr>What can you do?</vt:lpstr>
      <vt:lpstr>What can you do?</vt:lpstr>
      <vt:lpstr>How to respond to an overdose</vt:lpstr>
      <vt:lpstr>Signs of an Overdose</vt:lpstr>
      <vt:lpstr>How to Respond to an Overdose</vt:lpstr>
      <vt:lpstr>Learn more, share information</vt:lpstr>
      <vt:lpstr>Sharing Information</vt:lpstr>
      <vt:lpstr>Sharing Information</vt:lpstr>
      <vt:lpstr>Resources Available</vt:lpstr>
      <vt:lpstr>Resources Available</vt:lpstr>
      <vt:lpstr>Remember:</vt:lpstr>
      <vt:lpstr>[Name] [Title] [Organization] [Phone Number] [Email]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Jones</dc:creator>
  <cp:lastModifiedBy>Alex Cruz</cp:lastModifiedBy>
  <cp:revision>149</cp:revision>
  <dcterms:created xsi:type="dcterms:W3CDTF">2017-10-06T22:52:18Z</dcterms:created>
  <dcterms:modified xsi:type="dcterms:W3CDTF">2023-06-06T19:57:39Z</dcterms:modified>
</cp:coreProperties>
</file>